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3379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1171" y="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610317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081600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7674878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72459649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5903332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4049213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773419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342324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102235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55796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Modifica gli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8237448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E47F55-8843-4151-89B7-DDE1F4DDA5B9}" type="datetimeFigureOut">
              <a:rPr lang="it-IT" smtClean="0"/>
              <a:t>20/10/2017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87712B-13C9-46B7-9FD2-0D1612541EB6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522123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-9110" y="5223088"/>
            <a:ext cx="11025808" cy="1655762"/>
          </a:xfrm>
        </p:spPr>
        <p:txBody>
          <a:bodyPr>
            <a:normAutofit lnSpcReduction="10000"/>
          </a:bodyPr>
          <a:lstStyle/>
          <a:p>
            <a:pPr algn="l"/>
            <a:r>
              <a:rPr lang="it-IT" dirty="0" smtClean="0"/>
              <a:t>N’’ = numero di campioni registrati dall’ EM32;</a:t>
            </a:r>
          </a:p>
          <a:p>
            <a:pPr algn="l"/>
            <a:r>
              <a:rPr lang="it-IT" dirty="0" smtClean="0"/>
              <a:t>N’  = </a:t>
            </a:r>
            <a:r>
              <a:rPr lang="it-IT" dirty="0" smtClean="0"/>
              <a:t>N’’ + campioni addizionali convoluzione;</a:t>
            </a:r>
          </a:p>
          <a:p>
            <a:pPr algn="l"/>
            <a:r>
              <a:rPr lang="it-IT" dirty="0" smtClean="0"/>
              <a:t>N   =  N’ + </a:t>
            </a:r>
            <a:r>
              <a:rPr lang="it-IT" dirty="0" err="1" smtClean="0"/>
              <a:t>ZeroPad</a:t>
            </a:r>
            <a:r>
              <a:rPr lang="it-IT" dirty="0" smtClean="0"/>
              <a:t> all’inizio e alla fine;</a:t>
            </a:r>
          </a:p>
          <a:p>
            <a:pPr algn="l"/>
            <a:r>
              <a:rPr lang="it-IT" dirty="0" err="1" smtClean="0"/>
              <a:t>NumRef</a:t>
            </a:r>
            <a:r>
              <a:rPr lang="it-IT" dirty="0"/>
              <a:t> </a:t>
            </a:r>
            <a:r>
              <a:rPr lang="it-IT" dirty="0" smtClean="0"/>
              <a:t>= numero segnali di riferimento;</a:t>
            </a:r>
            <a:endParaRPr lang="it-IT" dirty="0"/>
          </a:p>
        </p:txBody>
      </p:sp>
      <p:sp>
        <p:nvSpPr>
          <p:cNvPr id="4" name="Rettangolo 3"/>
          <p:cNvSpPr/>
          <p:nvPr/>
        </p:nvSpPr>
        <p:spPr>
          <a:xfrm>
            <a:off x="1374914" y="1040297"/>
            <a:ext cx="12192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sz="1600" dirty="0" smtClean="0"/>
              <a:t>SPS</a:t>
            </a:r>
          </a:p>
          <a:p>
            <a:pPr algn="ctr"/>
            <a:r>
              <a:rPr lang="it-IT" sz="1600" dirty="0" smtClean="0"/>
              <a:t>CONVERTER</a:t>
            </a:r>
            <a:endParaRPr lang="it-IT" sz="1600" dirty="0"/>
          </a:p>
        </p:txBody>
      </p:sp>
      <p:sp>
        <p:nvSpPr>
          <p:cNvPr id="7" name="Rettangolo 6"/>
          <p:cNvSpPr/>
          <p:nvPr/>
        </p:nvSpPr>
        <p:spPr>
          <a:xfrm>
            <a:off x="11115261" y="2088873"/>
            <a:ext cx="9144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SPL</a:t>
            </a:r>
            <a:endParaRPr lang="it-IT" dirty="0"/>
          </a:p>
        </p:txBody>
      </p:sp>
      <p:sp>
        <p:nvSpPr>
          <p:cNvPr id="8" name="Rettangolo 7"/>
          <p:cNvSpPr/>
          <p:nvPr/>
        </p:nvSpPr>
        <p:spPr>
          <a:xfrm>
            <a:off x="9518375" y="3391379"/>
            <a:ext cx="1414667" cy="103153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sz="1600" dirty="0" smtClean="0"/>
              <a:t>RIPETIZIONE MATRICIALE</a:t>
            </a:r>
          </a:p>
          <a:p>
            <a:pPr algn="ctr"/>
            <a:r>
              <a:rPr lang="it-IT" sz="1600" dirty="0" smtClean="0"/>
              <a:t>per le 122 direzioni</a:t>
            </a:r>
            <a:endParaRPr lang="it-IT" sz="1600" dirty="0"/>
          </a:p>
        </p:txBody>
      </p:sp>
      <p:sp>
        <p:nvSpPr>
          <p:cNvPr id="9" name="Rettangolo 8"/>
          <p:cNvSpPr/>
          <p:nvPr/>
        </p:nvSpPr>
        <p:spPr>
          <a:xfrm>
            <a:off x="7394712" y="3417595"/>
            <a:ext cx="1209263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FFT</a:t>
            </a:r>
          </a:p>
          <a:p>
            <a:pPr algn="ctr"/>
            <a:r>
              <a:rPr lang="it-IT" sz="1200" dirty="0" smtClean="0"/>
              <a:t>NFFT = 2^14</a:t>
            </a:r>
            <a:endParaRPr lang="it-IT" sz="1200" dirty="0"/>
          </a:p>
        </p:txBody>
      </p:sp>
      <p:sp>
        <p:nvSpPr>
          <p:cNvPr id="10" name="Rettangolo 9"/>
          <p:cNvSpPr/>
          <p:nvPr/>
        </p:nvSpPr>
        <p:spPr>
          <a:xfrm>
            <a:off x="5463208" y="1073426"/>
            <a:ext cx="1825487" cy="153393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TF ESTIMATE </a:t>
            </a:r>
          </a:p>
          <a:p>
            <a:pPr algn="ctr"/>
            <a:r>
              <a:rPr lang="it-IT" dirty="0" smtClean="0"/>
              <a:t>‘MIMO’</a:t>
            </a:r>
          </a:p>
          <a:p>
            <a:pPr algn="ctr"/>
            <a:r>
              <a:rPr lang="it-IT" sz="1200" dirty="0" err="1" smtClean="0"/>
              <a:t>AveragingWindow</a:t>
            </a:r>
            <a:r>
              <a:rPr lang="it-IT" sz="1200" dirty="0" smtClean="0"/>
              <a:t> = 2^14</a:t>
            </a:r>
          </a:p>
          <a:p>
            <a:pPr algn="ctr"/>
            <a:r>
              <a:rPr lang="it-IT" sz="1200" dirty="0" err="1" smtClean="0"/>
              <a:t>Overlap</a:t>
            </a:r>
            <a:r>
              <a:rPr lang="it-IT" sz="1200" dirty="0" smtClean="0"/>
              <a:t> = 0.5</a:t>
            </a:r>
          </a:p>
          <a:p>
            <a:pPr algn="ctr"/>
            <a:r>
              <a:rPr lang="it-IT" sz="1200" dirty="0" smtClean="0"/>
              <a:t>NFFT = 2^14</a:t>
            </a:r>
            <a:endParaRPr lang="it-IT" sz="1200" dirty="0"/>
          </a:p>
        </p:txBody>
      </p:sp>
      <p:sp>
        <p:nvSpPr>
          <p:cNvPr id="11" name="Rettangolo 10"/>
          <p:cNvSpPr/>
          <p:nvPr/>
        </p:nvSpPr>
        <p:spPr>
          <a:xfrm>
            <a:off x="3211995" y="3369739"/>
            <a:ext cx="1388165" cy="937591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sz="1600" dirty="0"/>
              <a:t>FADE IN</a:t>
            </a:r>
          </a:p>
          <a:p>
            <a:pPr algn="ctr"/>
            <a:r>
              <a:rPr lang="it-IT" sz="1600" dirty="0"/>
              <a:t>FADE OUT</a:t>
            </a:r>
          </a:p>
          <a:p>
            <a:pPr algn="ctr"/>
            <a:r>
              <a:rPr lang="it-IT" sz="1600" dirty="0"/>
              <a:t>ZERO PAD</a:t>
            </a:r>
          </a:p>
          <a:p>
            <a:pPr algn="ctr"/>
            <a:endParaRPr lang="it-IT" sz="1200" dirty="0"/>
          </a:p>
        </p:txBody>
      </p:sp>
      <p:sp>
        <p:nvSpPr>
          <p:cNvPr id="12" name="Rettangolo 11"/>
          <p:cNvSpPr/>
          <p:nvPr/>
        </p:nvSpPr>
        <p:spPr>
          <a:xfrm>
            <a:off x="3160645" y="902404"/>
            <a:ext cx="1235765" cy="1190185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sz="1600" dirty="0" smtClean="0"/>
              <a:t>FADE IN</a:t>
            </a:r>
          </a:p>
          <a:p>
            <a:pPr algn="ctr"/>
            <a:r>
              <a:rPr lang="it-IT" sz="1600" dirty="0" smtClean="0"/>
              <a:t>FADE OUT</a:t>
            </a:r>
          </a:p>
          <a:p>
            <a:pPr algn="ctr"/>
            <a:r>
              <a:rPr lang="it-IT" sz="1600" dirty="0" smtClean="0"/>
              <a:t>ZERO PAD</a:t>
            </a:r>
            <a:endParaRPr lang="it-IT" sz="1600" dirty="0"/>
          </a:p>
        </p:txBody>
      </p:sp>
      <p:cxnSp>
        <p:nvCxnSpPr>
          <p:cNvPr id="14" name="Connettore 2 13"/>
          <p:cNvCxnSpPr>
            <a:stCxn id="4" idx="3"/>
            <a:endCxn id="12" idx="1"/>
          </p:cNvCxnSpPr>
          <p:nvPr/>
        </p:nvCxnSpPr>
        <p:spPr>
          <a:xfrm>
            <a:off x="2594114" y="1497497"/>
            <a:ext cx="566531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16" name="Connettore 2 15"/>
          <p:cNvCxnSpPr>
            <a:stCxn id="12" idx="3"/>
          </p:cNvCxnSpPr>
          <p:nvPr/>
        </p:nvCxnSpPr>
        <p:spPr>
          <a:xfrm>
            <a:off x="4396410" y="1497497"/>
            <a:ext cx="1063486" cy="6751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17" name="Connettore 2 16"/>
          <p:cNvCxnSpPr>
            <a:endCxn id="11" idx="1"/>
          </p:cNvCxnSpPr>
          <p:nvPr/>
        </p:nvCxnSpPr>
        <p:spPr>
          <a:xfrm flipV="1">
            <a:off x="1058518" y="3838535"/>
            <a:ext cx="2153477" cy="11598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18" name="Connettore 2 17"/>
          <p:cNvCxnSpPr/>
          <p:nvPr/>
        </p:nvCxnSpPr>
        <p:spPr>
          <a:xfrm>
            <a:off x="914400" y="1497497"/>
            <a:ext cx="503583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19" name="Connettore 2 18"/>
          <p:cNvCxnSpPr/>
          <p:nvPr/>
        </p:nvCxnSpPr>
        <p:spPr>
          <a:xfrm>
            <a:off x="4573656" y="3869819"/>
            <a:ext cx="2794552" cy="3626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24" name="Connettore 2 23"/>
          <p:cNvCxnSpPr/>
          <p:nvPr/>
        </p:nvCxnSpPr>
        <p:spPr>
          <a:xfrm>
            <a:off x="8590723" y="3851604"/>
            <a:ext cx="927652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32" name="Connettore 2 31"/>
          <p:cNvCxnSpPr>
            <a:endCxn id="36" idx="4"/>
          </p:cNvCxnSpPr>
          <p:nvPr/>
        </p:nvCxnSpPr>
        <p:spPr>
          <a:xfrm flipV="1">
            <a:off x="10008705" y="2765120"/>
            <a:ext cx="0" cy="62626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36" name="Ovale 35"/>
          <p:cNvSpPr/>
          <p:nvPr/>
        </p:nvSpPr>
        <p:spPr>
          <a:xfrm>
            <a:off x="9846366" y="2433816"/>
            <a:ext cx="324678" cy="33130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X</a:t>
            </a:r>
            <a:endParaRPr lang="it-IT" dirty="0"/>
          </a:p>
        </p:txBody>
      </p:sp>
      <p:cxnSp>
        <p:nvCxnSpPr>
          <p:cNvPr id="39" name="Connettore 2 38"/>
          <p:cNvCxnSpPr/>
          <p:nvPr/>
        </p:nvCxnSpPr>
        <p:spPr>
          <a:xfrm>
            <a:off x="10008705" y="1703098"/>
            <a:ext cx="1" cy="724094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44" name="Connettore diritto 43"/>
          <p:cNvCxnSpPr/>
          <p:nvPr/>
        </p:nvCxnSpPr>
        <p:spPr>
          <a:xfrm>
            <a:off x="7321826" y="1703098"/>
            <a:ext cx="2686879" cy="0"/>
          </a:xfrm>
          <a:prstGeom prst="lin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cxnSp>
        <p:nvCxnSpPr>
          <p:cNvPr id="46" name="Connettore 2 45"/>
          <p:cNvCxnSpPr/>
          <p:nvPr/>
        </p:nvCxnSpPr>
        <p:spPr>
          <a:xfrm>
            <a:off x="10187609" y="2599468"/>
            <a:ext cx="927652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57" name="CasellaDiTesto 56"/>
          <p:cNvSpPr txBox="1"/>
          <p:nvPr/>
        </p:nvSpPr>
        <p:spPr>
          <a:xfrm>
            <a:off x="1477616" y="2025072"/>
            <a:ext cx="83157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N’  x  122</a:t>
            </a:r>
            <a:endParaRPr lang="it-IT" sz="1200" dirty="0"/>
          </a:p>
        </p:txBody>
      </p:sp>
      <p:sp>
        <p:nvSpPr>
          <p:cNvPr id="58" name="CasellaDiTesto 57"/>
          <p:cNvSpPr txBox="1"/>
          <p:nvPr/>
        </p:nvSpPr>
        <p:spPr>
          <a:xfrm>
            <a:off x="3375989" y="4354741"/>
            <a:ext cx="96078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N  x </a:t>
            </a:r>
            <a:r>
              <a:rPr lang="it-IT" sz="1200" dirty="0" err="1" smtClean="0"/>
              <a:t>NumRef</a:t>
            </a:r>
            <a:endParaRPr lang="it-IT" sz="1200" dirty="0"/>
          </a:p>
        </p:txBody>
      </p:sp>
      <p:sp>
        <p:nvSpPr>
          <p:cNvPr id="59" name="CasellaDiTesto 58"/>
          <p:cNvSpPr txBox="1"/>
          <p:nvPr/>
        </p:nvSpPr>
        <p:spPr>
          <a:xfrm>
            <a:off x="3423207" y="2108257"/>
            <a:ext cx="7802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N   x  122</a:t>
            </a:r>
            <a:endParaRPr lang="it-IT" sz="1200" dirty="0"/>
          </a:p>
        </p:txBody>
      </p:sp>
      <p:sp>
        <p:nvSpPr>
          <p:cNvPr id="60" name="Rettangolo 59"/>
          <p:cNvSpPr/>
          <p:nvPr/>
        </p:nvSpPr>
        <p:spPr>
          <a:xfrm>
            <a:off x="226945" y="1132234"/>
            <a:ext cx="805069" cy="73052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smtClean="0"/>
              <a:t>EM32</a:t>
            </a:r>
            <a:endParaRPr lang="it-IT" dirty="0"/>
          </a:p>
        </p:txBody>
      </p:sp>
      <p:sp>
        <p:nvSpPr>
          <p:cNvPr id="61" name="CasellaDiTesto 60"/>
          <p:cNvSpPr txBox="1"/>
          <p:nvPr/>
        </p:nvSpPr>
        <p:spPr>
          <a:xfrm>
            <a:off x="226945" y="1985317"/>
            <a:ext cx="83157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N’’  x  122</a:t>
            </a:r>
            <a:endParaRPr lang="it-IT" sz="1200" dirty="0"/>
          </a:p>
        </p:txBody>
      </p:sp>
      <p:sp>
        <p:nvSpPr>
          <p:cNvPr id="62" name="Rettangolo 61"/>
          <p:cNvSpPr/>
          <p:nvPr/>
        </p:nvSpPr>
        <p:spPr>
          <a:xfrm>
            <a:off x="195469" y="3509532"/>
            <a:ext cx="1361661" cy="73052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it-IT" dirty="0" err="1" smtClean="0"/>
              <a:t>References</a:t>
            </a:r>
            <a:endParaRPr lang="it-IT" dirty="0"/>
          </a:p>
        </p:txBody>
      </p:sp>
      <p:sp>
        <p:nvSpPr>
          <p:cNvPr id="63" name="CasellaDiTesto 62"/>
          <p:cNvSpPr txBox="1"/>
          <p:nvPr/>
        </p:nvSpPr>
        <p:spPr>
          <a:xfrm>
            <a:off x="318054" y="4284188"/>
            <a:ext cx="105685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N’  x  </a:t>
            </a:r>
            <a:r>
              <a:rPr lang="it-IT" sz="1200" dirty="0" err="1" smtClean="0"/>
              <a:t>NumRef</a:t>
            </a:r>
            <a:endParaRPr lang="it-IT" sz="1200" dirty="0"/>
          </a:p>
        </p:txBody>
      </p:sp>
      <p:sp>
        <p:nvSpPr>
          <p:cNvPr id="64" name="CasellaDiTesto 63"/>
          <p:cNvSpPr txBox="1"/>
          <p:nvPr/>
        </p:nvSpPr>
        <p:spPr>
          <a:xfrm>
            <a:off x="5546033" y="2637747"/>
            <a:ext cx="16995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NFFT   x  122  x </a:t>
            </a:r>
            <a:r>
              <a:rPr lang="it-IT" sz="1200" dirty="0" err="1" smtClean="0"/>
              <a:t>NumRef</a:t>
            </a:r>
            <a:endParaRPr lang="it-IT" sz="1200" dirty="0"/>
          </a:p>
        </p:txBody>
      </p:sp>
      <p:sp>
        <p:nvSpPr>
          <p:cNvPr id="65" name="CasellaDiTesto 64"/>
          <p:cNvSpPr txBox="1"/>
          <p:nvPr/>
        </p:nvSpPr>
        <p:spPr>
          <a:xfrm>
            <a:off x="9415668" y="4493240"/>
            <a:ext cx="169959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NFFT   x  122  x </a:t>
            </a:r>
            <a:r>
              <a:rPr lang="it-IT" sz="1200" dirty="0" err="1" smtClean="0"/>
              <a:t>NumRef</a:t>
            </a:r>
            <a:endParaRPr lang="it-IT" sz="1200" dirty="0"/>
          </a:p>
        </p:txBody>
      </p:sp>
      <p:sp>
        <p:nvSpPr>
          <p:cNvPr id="66" name="CasellaDiTesto 65"/>
          <p:cNvSpPr txBox="1"/>
          <p:nvPr/>
        </p:nvSpPr>
        <p:spPr>
          <a:xfrm>
            <a:off x="7394712" y="4363958"/>
            <a:ext cx="126889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NFFT   x  </a:t>
            </a:r>
            <a:r>
              <a:rPr lang="it-IT" sz="1200" dirty="0" err="1" smtClean="0"/>
              <a:t>NumRef</a:t>
            </a:r>
            <a:endParaRPr lang="it-IT" sz="1200" dirty="0"/>
          </a:p>
        </p:txBody>
      </p:sp>
      <p:sp>
        <p:nvSpPr>
          <p:cNvPr id="67" name="CasellaDiTesto 66"/>
          <p:cNvSpPr txBox="1"/>
          <p:nvPr/>
        </p:nvSpPr>
        <p:spPr>
          <a:xfrm>
            <a:off x="11182350" y="3048804"/>
            <a:ext cx="780221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1200" dirty="0" smtClean="0"/>
              <a:t>140   x  1</a:t>
            </a:r>
            <a:endParaRPr lang="it-IT" sz="1200" dirty="0"/>
          </a:p>
        </p:txBody>
      </p:sp>
      <p:sp>
        <p:nvSpPr>
          <p:cNvPr id="96" name="CasellaDiTesto 95"/>
          <p:cNvSpPr txBox="1"/>
          <p:nvPr/>
        </p:nvSpPr>
        <p:spPr>
          <a:xfrm>
            <a:off x="2968488" y="164334"/>
            <a:ext cx="7732644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2800" dirty="0" smtClean="0"/>
              <a:t>DIAGRAMMA di ‘’</a:t>
            </a:r>
            <a:r>
              <a:rPr lang="it-IT" sz="2800" dirty="0" err="1" smtClean="0"/>
              <a:t>SpatialTimeNoise_TF_MIMO</a:t>
            </a:r>
            <a:r>
              <a:rPr lang="it-IT" sz="2800" dirty="0" smtClean="0"/>
              <a:t>’’</a:t>
            </a:r>
            <a:endParaRPr lang="it-IT" sz="2800" dirty="0"/>
          </a:p>
        </p:txBody>
      </p:sp>
    </p:spTree>
    <p:extLst>
      <p:ext uri="{BB962C8B-B14F-4D97-AF65-F5344CB8AC3E}">
        <p14:creationId xmlns:p14="http://schemas.microsoft.com/office/powerpoint/2010/main" val="110300921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120</Words>
  <Application>Microsoft Office PowerPoint</Application>
  <PresentationFormat>Widescreen</PresentationFormat>
  <Paragraphs>35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di Office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michele ebri</dc:creator>
  <cp:lastModifiedBy>michele ebri</cp:lastModifiedBy>
  <cp:revision>4</cp:revision>
  <dcterms:created xsi:type="dcterms:W3CDTF">2017-10-20T10:50:59Z</dcterms:created>
  <dcterms:modified xsi:type="dcterms:W3CDTF">2017-10-20T11:13:26Z</dcterms:modified>
</cp:coreProperties>
</file>

<file path=docProps/thumbnail.jpeg>
</file>