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18600" cy="6845300"/>
  <p:notesSz cx="9118600" cy="6845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3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126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65725" y="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FAA3-E8F3-4C53-BAA8-E00B6E9AAB3E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1013" y="855663"/>
            <a:ext cx="30765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1225" y="3294063"/>
            <a:ext cx="729615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65725" y="650240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83A0-4A8C-48A9-8D0C-3092C0C59F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1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383A0-4A8C-48A9-8D0C-3092C0C59F1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3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8850" y="1926844"/>
            <a:ext cx="6840898" cy="1839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19" cy="1711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8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099" y="22605"/>
            <a:ext cx="7122401" cy="864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185" y="1119123"/>
            <a:ext cx="8794229" cy="45052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1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4000" spc="-5" dirty="0" smtClean="0">
                <a:latin typeface="Times New Roman"/>
                <a:cs typeface="Times New Roman"/>
              </a:rPr>
              <a:t>Tecnic</a:t>
            </a:r>
            <a:r>
              <a:rPr sz="4000" spc="0" dirty="0" smtClean="0">
                <a:latin typeface="Times New Roman"/>
                <a:cs typeface="Times New Roman"/>
              </a:rPr>
              <a:t>a </a:t>
            </a:r>
            <a:r>
              <a:rPr sz="4000" spc="-5" dirty="0" smtClean="0">
                <a:latin typeface="Times New Roman"/>
                <a:cs typeface="Times New Roman"/>
              </a:rPr>
              <a:t>de</a:t>
            </a:r>
            <a:r>
              <a:rPr sz="4000" spc="0" dirty="0" smtClean="0">
                <a:latin typeface="Times New Roman"/>
                <a:cs typeface="Times New Roman"/>
              </a:rPr>
              <a:t>l </a:t>
            </a:r>
            <a:r>
              <a:rPr sz="4000" spc="-5" dirty="0" smtClean="0">
                <a:latin typeface="Times New Roman"/>
                <a:cs typeface="Times New Roman"/>
              </a:rPr>
              <a:t>controll</a:t>
            </a:r>
            <a:r>
              <a:rPr sz="4000" spc="0" dirty="0" smtClean="0">
                <a:latin typeface="Times New Roman"/>
                <a:cs typeface="Times New Roman"/>
              </a:rPr>
              <a:t>o </a:t>
            </a:r>
            <a:r>
              <a:rPr sz="4000" spc="-5" dirty="0" smtClean="0">
                <a:latin typeface="Times New Roman"/>
                <a:cs typeface="Times New Roman"/>
              </a:rPr>
              <a:t>ambientale: </a:t>
            </a:r>
            <a:r>
              <a:rPr sz="4000" spc="0" dirty="0" smtClean="0">
                <a:latin typeface="Times New Roman"/>
                <a:cs typeface="Times New Roman"/>
              </a:rPr>
              <a:t>Il benessere Termoigrometrico Parte II – Gli ambienti moderati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2941" y="4495800"/>
            <a:ext cx="279209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 smtClean="0">
                <a:latin typeface="Times New Roman"/>
                <a:cs typeface="Times New Roman"/>
              </a:rPr>
              <a:t>Marco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Times New Roman"/>
                <a:cs typeface="Times New Roman"/>
              </a:rPr>
              <a:t>Dell’isola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6281" y="1130300"/>
            <a:ext cx="3767327" cy="497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0"/>
            <a:ext cx="9144000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3600" b="1" i="1" spc="-5" dirty="0" smtClean="0">
                <a:latin typeface="Times New Roman"/>
                <a:cs typeface="Times New Roman"/>
              </a:rPr>
              <a:t>F</a:t>
            </a:r>
            <a:r>
              <a:rPr sz="3600" b="1" i="1" spc="0" dirty="0" smtClean="0">
                <a:latin typeface="Times New Roman"/>
                <a:cs typeface="Times New Roman"/>
              </a:rPr>
              <a:t>attori di</a:t>
            </a:r>
            <a:r>
              <a:rPr sz="3600" b="1" i="1" spc="-5" dirty="0" smtClean="0">
                <a:latin typeface="Times New Roman"/>
                <a:cs typeface="Times New Roman"/>
              </a:rPr>
              <a:t> D</a:t>
            </a:r>
            <a:r>
              <a:rPr sz="3600" b="1" i="1" spc="0" dirty="0" smtClean="0">
                <a:latin typeface="Times New Roman"/>
                <a:cs typeface="Times New Roman"/>
              </a:rPr>
              <a:t>iscomfo</a:t>
            </a:r>
            <a:r>
              <a:rPr sz="3600" b="1" i="1" spc="-5" dirty="0" smtClean="0">
                <a:latin typeface="Times New Roman"/>
                <a:cs typeface="Times New Roman"/>
              </a:rPr>
              <a:t>r</a:t>
            </a:r>
            <a:r>
              <a:rPr sz="3600" b="1" i="1" spc="0" dirty="0" smtClean="0">
                <a:latin typeface="Times New Roman"/>
                <a:cs typeface="Times New Roman"/>
              </a:rPr>
              <a:t>t: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368550" algn="l"/>
                <a:tab pos="9117965" algn="l"/>
              </a:tabLst>
            </a:pPr>
            <a:r>
              <a:rPr sz="3600" b="1" i="1" u="heavy" dirty="0" smtClean="0">
                <a:latin typeface="Times New Roman"/>
                <a:cs typeface="Times New Roman"/>
              </a:rPr>
              <a:t> 	temperatura pavimento 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525" y="3451352"/>
            <a:ext cx="3649979" cy="2787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1365250"/>
            <a:ext cx="77724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0"/>
            <a:ext cx="9144000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3600" b="1" i="1" spc="-5" dirty="0" smtClean="0">
                <a:latin typeface="Times New Roman"/>
                <a:cs typeface="Times New Roman"/>
              </a:rPr>
              <a:t>F</a:t>
            </a:r>
            <a:r>
              <a:rPr sz="3600" b="1" i="1" spc="0" dirty="0" smtClean="0">
                <a:latin typeface="Times New Roman"/>
                <a:cs typeface="Times New Roman"/>
              </a:rPr>
              <a:t>attori di</a:t>
            </a:r>
            <a:r>
              <a:rPr sz="3600" b="1" i="1" spc="-5" dirty="0" smtClean="0">
                <a:latin typeface="Times New Roman"/>
                <a:cs typeface="Times New Roman"/>
              </a:rPr>
              <a:t> D</a:t>
            </a:r>
            <a:r>
              <a:rPr sz="3600" b="1" i="1" spc="0" dirty="0" smtClean="0">
                <a:latin typeface="Times New Roman"/>
                <a:cs typeface="Times New Roman"/>
              </a:rPr>
              <a:t>iscomfo</a:t>
            </a:r>
            <a:r>
              <a:rPr sz="3600" b="1" i="1" spc="-5" dirty="0" smtClean="0">
                <a:latin typeface="Times New Roman"/>
                <a:cs typeface="Times New Roman"/>
              </a:rPr>
              <a:t>r</a:t>
            </a:r>
            <a:r>
              <a:rPr sz="3600" b="1" i="1" spc="0" dirty="0" smtClean="0">
                <a:latin typeface="Times New Roman"/>
                <a:cs typeface="Times New Roman"/>
              </a:rPr>
              <a:t>t: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368550" algn="l"/>
                <a:tab pos="9117965" algn="l"/>
              </a:tabLst>
            </a:pPr>
            <a:r>
              <a:rPr sz="3600" b="1" i="1" u="heavy" dirty="0" smtClean="0">
                <a:latin typeface="Times New Roman"/>
                <a:cs typeface="Times New Roman"/>
              </a:rPr>
              <a:t> 	</a:t>
            </a:r>
            <a:r>
              <a:rPr lang="en-GB" sz="3600" b="1" i="1" u="heavy" dirty="0" err="1" smtClean="0">
                <a:latin typeface="Times New Roman"/>
                <a:cs typeface="Times New Roman"/>
              </a:rPr>
              <a:t>variabilità</a:t>
            </a:r>
            <a:r>
              <a:rPr lang="en-GB" sz="3600" b="1" i="1" u="heavy" dirty="0" smtClean="0">
                <a:latin typeface="Times New Roman"/>
                <a:cs typeface="Times New Roman"/>
              </a:rPr>
              <a:t> </a:t>
            </a:r>
            <a:r>
              <a:rPr lang="en-GB" sz="3600" b="1" i="1" u="heavy" dirty="0" err="1" smtClean="0">
                <a:latin typeface="Times New Roman"/>
                <a:cs typeface="Times New Roman"/>
              </a:rPr>
              <a:t>velocità</a:t>
            </a:r>
            <a:r>
              <a:rPr lang="en-GB" sz="3600" b="1" i="1" u="heavy" dirty="0" smtClean="0">
                <a:latin typeface="Times New Roman"/>
                <a:cs typeface="Times New Roman"/>
              </a:rPr>
              <a:t> aria</a:t>
            </a:r>
            <a:r>
              <a:rPr sz="3600" b="1" i="1" u="heavy" dirty="0" smtClean="0">
                <a:latin typeface="Times New Roman"/>
                <a:cs typeface="Times New Roman"/>
              </a:rPr>
              <a:t>	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011" rIns="0" bIns="0" rtlCol="0">
            <a:noAutofit/>
          </a:bodyPr>
          <a:lstStyle/>
          <a:p>
            <a:pPr marL="82867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Il discomfort locale </a:t>
            </a:r>
            <a:r>
              <a:rPr sz="3200" b="1" i="1" spc="-20" dirty="0" smtClean="0">
                <a:latin typeface="Times New Roman"/>
                <a:cs typeface="Times New Roman"/>
              </a:rPr>
              <a:t>(prEN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7730)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233" y="1496821"/>
            <a:ext cx="7772399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87376"/>
            <a:ext cx="9144000" cy="913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2800" b="1" i="1" spc="-5" dirty="0" smtClean="0">
                <a:latin typeface="Times New Roman"/>
                <a:cs typeface="Times New Roman"/>
              </a:rPr>
              <a:t>Strument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</a:t>
            </a:r>
            <a:r>
              <a:rPr sz="2800" b="1" i="1" spc="0" dirty="0" smtClean="0">
                <a:latin typeface="Times New Roman"/>
                <a:cs typeface="Times New Roman"/>
              </a:rPr>
              <a:t>e</a:t>
            </a:r>
            <a:r>
              <a:rPr sz="2800" b="1" i="1" spc="-5" dirty="0" smtClean="0">
                <a:latin typeface="Times New Roman"/>
                <a:cs typeface="Times New Roman"/>
              </a:rPr>
              <a:t> metod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d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misura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  <a:tabLst>
                <a:tab pos="3125470" algn="l"/>
                <a:tab pos="9117965" algn="l"/>
              </a:tabLst>
            </a:pPr>
            <a:r>
              <a:rPr sz="2800" b="1" i="1" u="heavy" dirty="0" smtClean="0">
                <a:latin typeface="Times New Roman"/>
                <a:cs typeface="Times New Roman"/>
              </a:rPr>
              <a:t> 	</a:t>
            </a:r>
            <a:r>
              <a:rPr sz="2800" b="1" i="1" u="heavy" spc="-5" dirty="0" smtClean="0">
                <a:latin typeface="Times New Roman"/>
                <a:cs typeface="Times New Roman"/>
              </a:rPr>
              <a:t>(UNI EN ISO 7726)</a:t>
            </a:r>
            <a:r>
              <a:rPr sz="2800" b="1" i="1" u="heavy" spc="0" dirty="0" smtClean="0"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449" y="1210436"/>
          <a:ext cx="7951835" cy="5144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273"/>
                <a:gridCol w="510539"/>
                <a:gridCol w="752093"/>
                <a:gridCol w="2053589"/>
                <a:gridCol w="768096"/>
                <a:gridCol w="2445245"/>
              </a:tblGrid>
              <a:tr h="147447">
                <a:tc gridSpan="2">
                  <a:txBody>
                    <a:bodyPr/>
                    <a:lstStyle/>
                    <a:p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8519">
                        <a:lnSpc>
                          <a:spcPts val="1110"/>
                        </a:lnSpc>
                      </a:pP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79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62660">
                        <a:lnSpc>
                          <a:spcPts val="1110"/>
                        </a:lnSpc>
                      </a:pP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79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5275"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Gra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Simbolo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09855" indent="-77470">
                        <a:lnSpc>
                          <a:spcPts val="1130"/>
                        </a:lnSpc>
                      </a:pP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amp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50" b="1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ione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marR="118110" indent="-76835">
                        <a:lnSpc>
                          <a:spcPts val="1130"/>
                        </a:lnSpc>
                      </a:pP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95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50" b="1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2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b="1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b="1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b="1" spc="-5" dirty="0" smtClean="0">
                          <a:latin typeface="Times New Roman"/>
                          <a:cs typeface="Times New Roman"/>
                        </a:rPr>
                        <a:t>ne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9046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0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062355" indent="0">
                        <a:lnSpc>
                          <a:spcPct val="102499"/>
                        </a:lnSpc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=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5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1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 marR="891540">
                        <a:lnSpc>
                          <a:spcPts val="960"/>
                        </a:lnSpc>
                        <a:spcBef>
                          <a:spcPts val="20"/>
                        </a:spcBef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15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4222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0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062355" indent="-635">
                        <a:lnSpc>
                          <a:spcPct val="105600"/>
                        </a:lnSpc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 marR="45085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5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15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25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[5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5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1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marL="38100" marR="133985">
                        <a:lnSpc>
                          <a:spcPts val="93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275" spc="-22" baseline="6535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sz="1200" i="1" spc="15" baseline="6944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500" i="1" spc="10" dirty="0" smtClean="0">
                          <a:latin typeface="Times New Roman"/>
                          <a:cs typeface="Times New Roman"/>
                        </a:rPr>
                        <a:t>pr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094740" indent="-635">
                        <a:lnSpc>
                          <a:spcPct val="106300"/>
                        </a:lnSpc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pr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pr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80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i="1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180975" indent="-635">
                        <a:lnSpc>
                          <a:spcPct val="1018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 marR="1167130" indent="0">
                        <a:lnSpc>
                          <a:spcPct val="102400"/>
                        </a:lnSpc>
                        <a:spcBef>
                          <a:spcPts val="10"/>
                        </a:spcBef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5+0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0,0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2+0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spc="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 marR="108585">
                        <a:lnSpc>
                          <a:spcPct val="100600"/>
                        </a:lnSpc>
                        <a:spcBef>
                          <a:spcPts val="10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ez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π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94310" indent="0">
                        <a:lnSpc>
                          <a:spcPct val="101800"/>
                        </a:lnSpc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 marR="1612900" indent="-635">
                        <a:lnSpc>
                          <a:spcPct val="102499"/>
                        </a:lnSpc>
                        <a:spcBef>
                          <a:spcPts val="10"/>
                        </a:spcBef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0,0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spc="-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i="1" spc="15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 marR="32384">
                        <a:lnSpc>
                          <a:spcPct val="100600"/>
                        </a:lnSpc>
                        <a:spcBef>
                          <a:spcPts val="10"/>
                        </a:spcBef>
                      </a:pP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ol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 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π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984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rz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i="1" spc="0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ts val="955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 marR="97155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tu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za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ts val="9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ts val="955"/>
                        </a:lnSpc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 marR="116205" indent="0">
                        <a:lnSpc>
                          <a:spcPct val="98100"/>
                        </a:lnSpc>
                        <a:spcBef>
                          <a:spcPts val="10"/>
                        </a:spcBef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’a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i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7" baseline="-1111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|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3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marL="38100" marR="98425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800" spc="-4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200" i="1" spc="22" baseline="6944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500" i="1" spc="5" dirty="0" smtClean="0">
                          <a:latin typeface="Times New Roman"/>
                          <a:cs typeface="Times New Roman"/>
                        </a:rPr>
                        <a:t>nw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800" i="1" spc="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spc="0" baseline="-11111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sz="750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96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00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40"/>
                        </a:lnSpc>
                      </a:pPr>
                      <a:r>
                        <a:rPr sz="1200" i="1" spc="22" baseline="6944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500" i="1" spc="10" dirty="0" smtClean="0">
                          <a:latin typeface="Times New Roman"/>
                          <a:cs typeface="Times New Roman"/>
                        </a:rPr>
                        <a:t>wg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80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÷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80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800" spc="5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 smtClean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8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079">
                      <a:solidFill>
                        <a:srgbClr val="000000"/>
                      </a:solidFill>
                      <a:prstDash val="solid"/>
                    </a:lnL>
                    <a:lnR w="5079">
                      <a:solidFill>
                        <a:srgbClr val="000000"/>
                      </a:solidFill>
                      <a:prstDash val="solid"/>
                    </a:lnR>
                    <a:lnT w="5080">
                      <a:solidFill>
                        <a:srgbClr val="000000"/>
                      </a:solidFill>
                      <a:prstDash val="solid"/>
                    </a:lnT>
                    <a:lnB w="508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367" rIns="0" bIns="0" rtlCol="0">
            <a:noAutofit/>
          </a:bodyPr>
          <a:lstStyle/>
          <a:p>
            <a:pPr marL="2863215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Indice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734" y="1450594"/>
            <a:ext cx="6076315" cy="4684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1600" dirty="0" smtClean="0">
                <a:latin typeface="Times New Roman"/>
                <a:cs typeface="Times New Roman"/>
              </a:rPr>
              <a:t>PA</a:t>
            </a:r>
            <a:r>
              <a:rPr sz="1600" spc="-10" dirty="0" smtClean="0">
                <a:latin typeface="Times New Roman"/>
                <a:cs typeface="Times New Roman"/>
              </a:rPr>
              <a:t>R</a:t>
            </a:r>
            <a:r>
              <a:rPr sz="1600" spc="-5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2 –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 ambienti moderati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-10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eneralità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Gli indici di bene</a:t>
            </a:r>
            <a:r>
              <a:rPr sz="1600" spc="-5" dirty="0" smtClean="0">
                <a:latin typeface="Times New Roman"/>
                <a:cs typeface="Times New Roman"/>
              </a:rPr>
              <a:t>ss</a:t>
            </a:r>
            <a:r>
              <a:rPr sz="1600" spc="0" dirty="0" smtClean="0">
                <a:latin typeface="Times New Roman"/>
                <a:cs typeface="Times New Roman"/>
              </a:rPr>
              <a:t>ere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39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Indici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sensazione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(P</a:t>
            </a:r>
            <a:r>
              <a:rPr sz="1600" spc="-10" dirty="0" smtClean="0">
                <a:latin typeface="Times New Roman"/>
                <a:cs typeface="Times New Roman"/>
              </a:rPr>
              <a:t>MV</a:t>
            </a:r>
            <a:r>
              <a:rPr sz="1600" spc="0" dirty="0" smtClean="0">
                <a:latin typeface="Times New Roman"/>
                <a:cs typeface="Times New Roman"/>
              </a:rPr>
              <a:t>-PPD)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Indici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temperatura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(temperat</a:t>
            </a:r>
            <a:r>
              <a:rPr sz="1600" spc="-5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ra operativa, effettiva </a:t>
            </a:r>
            <a:r>
              <a:rPr sz="1600" spc="-10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10" dirty="0" smtClean="0">
                <a:latin typeface="Times New Roman"/>
                <a:cs typeface="Times New Roman"/>
              </a:rPr>
              <a:t>T</a:t>
            </a:r>
            <a:r>
              <a:rPr sz="1600" spc="-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*)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9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F</a:t>
            </a:r>
            <a:r>
              <a:rPr sz="1600" spc="0" dirty="0" smtClean="0">
                <a:latin typeface="Times New Roman"/>
                <a:cs typeface="Times New Roman"/>
              </a:rPr>
              <a:t>attori di discomfort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locale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Differenza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temperatura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testa-caviglia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Temperatura pavimento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Asimmetria radiante (pareti, soffitto)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395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10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orrenti d’aria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9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Misura dei parametri ambientali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Gli stru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enti di 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sura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9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controllo ambientale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39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e tipologie edili</a:t>
            </a:r>
            <a:r>
              <a:rPr sz="1600" spc="5" dirty="0" smtClean="0">
                <a:latin typeface="Times New Roman"/>
                <a:cs typeface="Times New Roman"/>
              </a:rPr>
              <a:t>z</a:t>
            </a:r>
            <a:r>
              <a:rPr sz="1600" spc="0" dirty="0" smtClean="0">
                <a:latin typeface="Times New Roman"/>
                <a:cs typeface="Times New Roman"/>
              </a:rPr>
              <a:t>ie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Gli impi</a:t>
            </a:r>
            <a:r>
              <a:rPr sz="1600" spc="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nti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ici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39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Le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pecifiche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normative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degli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impianti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noAutofit/>
          </a:bodyPr>
          <a:lstStyle/>
          <a:p>
            <a:pPr marL="49466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Bilancio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di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energia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sul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corpo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latin typeface="Times New Roman"/>
                <a:cs typeface="Times New Roman"/>
              </a:rPr>
              <a:t>umano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8153" y="1429765"/>
            <a:ext cx="2910077" cy="3830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463" y="1574546"/>
            <a:ext cx="3108197" cy="379476"/>
          </a:xfrm>
          <a:custGeom>
            <a:avLst/>
            <a:gdLst/>
            <a:ahLst/>
            <a:cxnLst/>
            <a:rect l="l" t="t" r="r" b="b"/>
            <a:pathLst>
              <a:path w="3108198" h="379476">
                <a:moveTo>
                  <a:pt x="0" y="0"/>
                </a:moveTo>
                <a:lnTo>
                  <a:pt x="0" y="379476"/>
                </a:lnTo>
                <a:lnTo>
                  <a:pt x="3108197" y="379475"/>
                </a:lnTo>
                <a:lnTo>
                  <a:pt x="310819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700" y="1095847"/>
            <a:ext cx="9144000" cy="515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4975" marR="3359785" indent="-343535">
              <a:lnSpc>
                <a:spcPct val="796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Il </a:t>
            </a:r>
            <a:r>
              <a:rPr sz="1400" spc="-10" dirty="0" smtClean="0">
                <a:latin typeface="Times New Roman"/>
                <a:cs typeface="Times New Roman"/>
              </a:rPr>
              <a:t>corpo umano può essere considerato come un sistema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odina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ico sul quale è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possibile fare un </a:t>
            </a:r>
            <a:r>
              <a:rPr sz="1400" b="1" spc="-10" dirty="0" smtClean="0">
                <a:latin typeface="Times New Roman"/>
                <a:cs typeface="Times New Roman"/>
              </a:rPr>
              <a:t>bilancio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d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5" dirty="0" smtClean="0">
                <a:latin typeface="Times New Roman"/>
                <a:cs typeface="Times New Roman"/>
              </a:rPr>
              <a:t>ergia: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8"/>
              </a:spcBef>
              <a:buFont typeface="Times New Roman"/>
              <a:buChar char="•"/>
            </a:pPr>
            <a:endParaRPr sz="65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R="4408805" algn="ctr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S =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M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5" dirty="0" smtClean="0">
                <a:latin typeface="Times New Roman"/>
                <a:cs typeface="Times New Roman"/>
              </a:rPr>
              <a:t>W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s- </a:t>
            </a: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res- E</a:t>
            </a:r>
            <a:r>
              <a:rPr sz="1400" spc="-5" dirty="0" smtClean="0">
                <a:latin typeface="Times New Roman"/>
                <a:cs typeface="Times New Roman"/>
              </a:rPr>
              <a:t> - </a:t>
            </a:r>
            <a:r>
              <a:rPr sz="1400" spc="-10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 - </a:t>
            </a:r>
            <a:r>
              <a:rPr sz="1400" spc="-10" dirty="0" smtClean="0">
                <a:latin typeface="Times New Roman"/>
                <a:cs typeface="Times New Roman"/>
              </a:rPr>
              <a:t>R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0" dirty="0" smtClean="0">
                <a:latin typeface="Times New Roman"/>
                <a:cs typeface="Times New Roman"/>
              </a:rPr>
              <a:t>K 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434975">
              <a:lnSpc>
                <a:spcPct val="100000"/>
              </a:lnSpc>
            </a:pPr>
            <a:r>
              <a:rPr sz="1400" spc="-15" dirty="0" smtClean="0">
                <a:latin typeface="Times New Roman"/>
                <a:cs typeface="Times New Roman"/>
              </a:rPr>
              <a:t>M </a:t>
            </a:r>
            <a:r>
              <a:rPr sz="1400" spc="-10" dirty="0" smtClean="0">
                <a:latin typeface="Times New Roman"/>
                <a:cs typeface="Times New Roman"/>
              </a:rPr>
              <a:t>= potenza sviluppata per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attività </a:t>
            </a:r>
            <a:r>
              <a:rPr sz="1400" spc="-10" dirty="0" smtClean="0">
                <a:latin typeface="Times New Roman"/>
                <a:cs typeface="Times New Roman"/>
              </a:rPr>
              <a:t>metabolica,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(W);</a:t>
            </a:r>
            <a:endParaRPr sz="1400">
              <a:latin typeface="Times New Roman"/>
              <a:cs typeface="Times New Roman"/>
            </a:endParaRPr>
          </a:p>
          <a:p>
            <a:pPr marL="434975" marR="4234815" indent="0">
              <a:lnSpc>
                <a:spcPts val="1680"/>
              </a:lnSpc>
              <a:spcBef>
                <a:spcPts val="50"/>
              </a:spcBef>
            </a:pPr>
            <a:r>
              <a:rPr sz="1400" spc="-15" dirty="0" smtClean="0">
                <a:latin typeface="Times New Roman"/>
                <a:cs typeface="Times New Roman"/>
              </a:rPr>
              <a:t>W </a:t>
            </a:r>
            <a:r>
              <a:rPr sz="1400" spc="-10" dirty="0" smtClean="0">
                <a:latin typeface="Times New Roman"/>
                <a:cs typeface="Times New Roman"/>
              </a:rPr>
              <a:t>= potenza meccanica dissipata per </a:t>
            </a:r>
            <a:r>
              <a:rPr sz="1400" spc="-5" dirty="0" smtClean="0">
                <a:latin typeface="Times New Roman"/>
                <a:cs typeface="Times New Roman"/>
              </a:rPr>
              <a:t>attività</a:t>
            </a:r>
            <a:r>
              <a:rPr sz="1400" spc="-10" dirty="0" smtClean="0">
                <a:latin typeface="Times New Roman"/>
                <a:cs typeface="Times New Roman"/>
              </a:rPr>
              <a:t> lavorativa, (W);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 E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per evapora</a:t>
            </a:r>
            <a:r>
              <a:rPr sz="1400" spc="-20" dirty="0" smtClean="0">
                <a:latin typeface="Times New Roman"/>
                <a:cs typeface="Times New Roman"/>
              </a:rPr>
              <a:t>z</a:t>
            </a:r>
            <a:r>
              <a:rPr sz="1400" spc="-10" dirty="0" smtClean="0">
                <a:latin typeface="Times New Roman"/>
                <a:cs typeface="Times New Roman"/>
              </a:rPr>
              <a:t>ione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nella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traspirazione,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(W);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14"/>
              </a:lnSpc>
            </a:pP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350" spc="0" baseline="-24691" dirty="0" smtClean="0">
                <a:latin typeface="Times New Roman"/>
                <a:cs typeface="Times New Roman"/>
              </a:rPr>
              <a:t>res </a:t>
            </a:r>
            <a:r>
              <a:rPr sz="1350" spc="-157" baseline="-24691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per evaporazione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nella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respirazione,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(W);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75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C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ata per convezione, (W).</a:t>
            </a:r>
            <a:endParaRPr sz="1400">
              <a:latin typeface="Times New Roman"/>
              <a:cs typeface="Times New Roman"/>
            </a:endParaRPr>
          </a:p>
          <a:p>
            <a:pPr marL="434975" marR="3527425" indent="0">
              <a:lnSpc>
                <a:spcPts val="1670"/>
              </a:lnSpc>
              <a:spcBef>
                <a:spcPts val="55"/>
              </a:spcBef>
            </a:pP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350" spc="0" baseline="-24691" dirty="0" smtClean="0">
                <a:latin typeface="Times New Roman"/>
                <a:cs typeface="Times New Roman"/>
              </a:rPr>
              <a:t>res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biata per </a:t>
            </a: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onvezione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nella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respirazione,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(W). R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per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irraggiamento,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(W);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2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K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ata per conduzione, (W);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434975" indent="-342900">
              <a:lnSpc>
                <a:spcPct val="1000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’organis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 tende a per</a:t>
            </a:r>
            <a:r>
              <a:rPr sz="1400" spc="-20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anere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condizioni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equilibrio</a:t>
            </a:r>
            <a:r>
              <a:rPr sz="1400" b="1" i="1" spc="-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omeo</a:t>
            </a:r>
            <a:r>
              <a:rPr sz="1400" b="1" i="1" spc="0" dirty="0" smtClean="0">
                <a:latin typeface="Times New Roman"/>
                <a:cs typeface="Times New Roman"/>
              </a:rPr>
              <a:t>t</a:t>
            </a:r>
            <a:r>
              <a:rPr sz="1400" b="1" i="1" spc="-10" dirty="0" smtClean="0">
                <a:latin typeface="Times New Roman"/>
                <a:cs typeface="Times New Roman"/>
              </a:rPr>
              <a:t>ermo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75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(S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-5" dirty="0" smtClean="0">
                <a:latin typeface="Times New Roman"/>
                <a:cs typeface="Times New Roman"/>
              </a:rPr>
              <a:t> 0), </a:t>
            </a:r>
            <a:r>
              <a:rPr sz="1400" spc="-10" dirty="0" smtClean="0">
                <a:latin typeface="Times New Roman"/>
                <a:cs typeface="Times New Roman"/>
              </a:rPr>
              <a:t>ovvero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che: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75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potenza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ceduta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all’a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potenza</a:t>
            </a:r>
            <a:r>
              <a:rPr sz="1400" spc="-5" dirty="0" smtClean="0">
                <a:latin typeface="Times New Roman"/>
                <a:cs typeface="Times New Roman"/>
              </a:rPr>
              <a:t> gen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 d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i p</a:t>
            </a:r>
            <a:r>
              <a:rPr sz="1400" spc="-10" dirty="0" smtClean="0">
                <a:latin typeface="Times New Roman"/>
                <a:cs typeface="Times New Roman"/>
              </a:rPr>
              <a:t>rocessi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metabolici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75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eratura interna </a:t>
            </a:r>
            <a:r>
              <a:rPr sz="1400" spc="-5" dirty="0" smtClean="0">
                <a:latin typeface="Times New Roman"/>
                <a:cs typeface="Times New Roman"/>
              </a:rPr>
              <a:t>si </a:t>
            </a:r>
            <a:r>
              <a:rPr sz="1400" spc="-10" dirty="0" smtClean="0">
                <a:latin typeface="Times New Roman"/>
                <a:cs typeface="Times New Roman"/>
              </a:rPr>
              <a:t>man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enga stabile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su</a:t>
            </a:r>
            <a:r>
              <a:rPr sz="1400" spc="-5" dirty="0" smtClean="0">
                <a:latin typeface="Times New Roman"/>
                <a:cs typeface="Times New Roman"/>
              </a:rPr>
              <a:t> v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lori </a:t>
            </a:r>
            <a:r>
              <a:rPr sz="1400" spc="-10" dirty="0" smtClean="0">
                <a:latin typeface="Times New Roman"/>
                <a:cs typeface="Times New Roman"/>
              </a:rPr>
              <a:t>ottimali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(36,7+/- 0,3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C)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Font typeface="Times New Roman"/>
              <a:buChar char="–"/>
            </a:pPr>
            <a:endParaRPr sz="65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marL="434975" indent="-343535">
              <a:lnSpc>
                <a:spcPct val="1000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G</a:t>
            </a:r>
            <a:r>
              <a:rPr sz="1400" spc="-5" dirty="0" smtClean="0">
                <a:latin typeface="Times New Roman"/>
                <a:cs typeface="Times New Roman"/>
              </a:rPr>
              <a:t>li 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bienti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ici </a:t>
            </a:r>
            <a:r>
              <a:rPr sz="1400" spc="-10" dirty="0" smtClean="0">
                <a:latin typeface="Times New Roman"/>
                <a:cs typeface="Times New Roman"/>
              </a:rPr>
              <a:t>vengono conv</a:t>
            </a:r>
            <a:r>
              <a:rPr sz="1400" spc="-20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nzionalmente</a:t>
            </a:r>
            <a:r>
              <a:rPr sz="1400" spc="-5" dirty="0" smtClean="0">
                <a:latin typeface="Times New Roman"/>
                <a:cs typeface="Times New Roman"/>
              </a:rPr>
              <a:t> distinti </a:t>
            </a:r>
            <a:r>
              <a:rPr sz="1400" spc="-10" dirty="0" smtClean="0">
                <a:latin typeface="Times New Roman"/>
                <a:cs typeface="Times New Roman"/>
              </a:rPr>
              <a:t>in: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10"/>
              </a:spcBef>
              <a:buFont typeface="Times New Roman"/>
              <a:buChar char="•"/>
            </a:pPr>
            <a:endParaRPr sz="1000"/>
          </a:p>
          <a:p>
            <a:pPr marL="835025" marR="3893820" lvl="1" indent="-285750">
              <a:lnSpc>
                <a:spcPct val="79600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b="1" spc="-10" dirty="0" smtClean="0">
                <a:latin typeface="Times New Roman"/>
                <a:cs typeface="Times New Roman"/>
              </a:rPr>
              <a:t>moderati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cui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l’obiettivo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è</a:t>
            </a:r>
            <a:r>
              <a:rPr sz="1400" spc="-5" dirty="0" smtClean="0">
                <a:latin typeface="Times New Roman"/>
                <a:cs typeface="Times New Roman"/>
              </a:rPr>
              <a:t> il </a:t>
            </a:r>
            <a:r>
              <a:rPr sz="1400" spc="-10" dirty="0" smtClean="0">
                <a:latin typeface="Times New Roman"/>
                <a:cs typeface="Times New Roman"/>
              </a:rPr>
              <a:t>ragg</a:t>
            </a:r>
            <a:r>
              <a:rPr sz="1400" spc="-15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ungimento d</a:t>
            </a:r>
            <a:r>
              <a:rPr sz="1400" spc="-2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 b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ss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oigrometrico)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39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b="1" spc="-5" dirty="0" smtClean="0">
                <a:latin typeface="Times New Roman"/>
                <a:cs typeface="Times New Roman"/>
              </a:rPr>
              <a:t>s</a:t>
            </a:r>
            <a:r>
              <a:rPr sz="1400" b="1" spc="-15" dirty="0" smtClean="0">
                <a:latin typeface="Times New Roman"/>
                <a:cs typeface="Times New Roman"/>
              </a:rPr>
              <a:t>e</a:t>
            </a:r>
            <a:r>
              <a:rPr sz="1400" b="1" spc="-5" dirty="0" smtClean="0">
                <a:latin typeface="Times New Roman"/>
                <a:cs typeface="Times New Roman"/>
              </a:rPr>
              <a:t>v</a:t>
            </a:r>
            <a:r>
              <a:rPr sz="1400" b="1" spc="-10" dirty="0" smtClean="0">
                <a:latin typeface="Times New Roman"/>
                <a:cs typeface="Times New Roman"/>
              </a:rPr>
              <a:t>eri caldi/ freddi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(</a:t>
            </a:r>
            <a:r>
              <a:rPr sz="1400" spc="-10" dirty="0" smtClean="0">
                <a:latin typeface="Times New Roman"/>
                <a:cs typeface="Times New Roman"/>
              </a:rPr>
              <a:t>in cui l’obiettivo è</a:t>
            </a:r>
            <a:r>
              <a:rPr sz="1400" spc="-5" dirty="0" smtClean="0">
                <a:latin typeface="Times New Roman"/>
                <a:cs typeface="Times New Roman"/>
              </a:rPr>
              <a:t> la </a:t>
            </a:r>
            <a:r>
              <a:rPr sz="1400" spc="-10" dirty="0" smtClean="0">
                <a:latin typeface="Times New Roman"/>
                <a:cs typeface="Times New Roman"/>
              </a:rPr>
              <a:t>sicurezza e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0" dirty="0" smtClean="0">
                <a:latin typeface="Times New Roman"/>
                <a:cs typeface="Times New Roman"/>
              </a:rPr>
              <a:t>riduzione dello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  <a:tabLst>
                <a:tab pos="835025" algn="l"/>
                <a:tab pos="9130665" algn="l"/>
              </a:tabLst>
            </a:pPr>
            <a:r>
              <a:rPr sz="1400" u="sng" spc="-5" dirty="0" smtClean="0">
                <a:latin typeface="Times New Roman"/>
                <a:cs typeface="Times New Roman"/>
              </a:rPr>
              <a:t> 	</a:t>
            </a:r>
            <a:r>
              <a:rPr sz="1400" u="sng" spc="-10" dirty="0" smtClean="0">
                <a:latin typeface="Times New Roman"/>
                <a:cs typeface="Times New Roman"/>
              </a:rPr>
              <a:t>stress termico).</a:t>
            </a:r>
            <a:r>
              <a:rPr sz="1400" u="sng" spc="-5" dirty="0" smtClean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991" rIns="0" bIns="0" rtlCol="0">
            <a:noAutofit/>
          </a:bodyPr>
          <a:lstStyle/>
          <a:p>
            <a:pPr marL="325120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Parametri benessere termoigrometrico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4" y="1078494"/>
            <a:ext cx="5393055" cy="4897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0" algn="just">
              <a:lnSpc>
                <a:spcPct val="80100"/>
              </a:lnSpc>
              <a:tabLst>
                <a:tab pos="175768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Dall’equazione	di  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bilancio  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è  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ossibile  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dimostrare  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che, espli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it</a:t>
            </a:r>
            <a:r>
              <a:rPr sz="1600" spc="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ndo  </a:t>
            </a:r>
            <a:r>
              <a:rPr sz="1600" spc="-7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tutti  </a:t>
            </a:r>
            <a:r>
              <a:rPr sz="1600" spc="-7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ini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bilancio,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l’equazione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benessere è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una funzione di: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6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927100">
              <a:lnSpc>
                <a:spcPct val="100000"/>
              </a:lnSpc>
            </a:pP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=</a:t>
            </a:r>
            <a:r>
              <a:rPr sz="1600" i="1" spc="-5" dirty="0" smtClean="0">
                <a:latin typeface="Times New Roman"/>
                <a:cs typeface="Times New Roman"/>
              </a:rPr>
              <a:t>f</a:t>
            </a:r>
            <a:r>
              <a:rPr sz="1600" spc="0" dirty="0" smtClean="0">
                <a:latin typeface="Times New Roman"/>
                <a:cs typeface="Times New Roman"/>
              </a:rPr>
              <a:t>(M, </a:t>
            </a: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50" spc="-7" baseline="-20202" dirty="0" smtClean="0">
                <a:latin typeface="Times New Roman"/>
                <a:cs typeface="Times New Roman"/>
              </a:rPr>
              <a:t>cl</a:t>
            </a:r>
            <a:r>
              <a:rPr sz="1600" spc="-5" dirty="0" smtClean="0">
                <a:latin typeface="Times New Roman"/>
                <a:cs typeface="Times New Roman"/>
              </a:rPr>
              <a:t>, t</a:t>
            </a:r>
            <a:r>
              <a:rPr sz="1650" spc="-15" baseline="-20202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, t</a:t>
            </a:r>
            <a:r>
              <a:rPr sz="1650" spc="-30" baseline="-20202" dirty="0" smtClean="0">
                <a:latin typeface="Times New Roman"/>
                <a:cs typeface="Times New Roman"/>
              </a:rPr>
              <a:t>m</a:t>
            </a:r>
            <a:r>
              <a:rPr sz="1650" spc="-7" baseline="-20202" dirty="0" smtClean="0">
                <a:latin typeface="Times New Roman"/>
                <a:cs typeface="Times New Roman"/>
              </a:rPr>
              <a:t>r</a:t>
            </a:r>
            <a:r>
              <a:rPr sz="1600" spc="-5" dirty="0" smtClean="0">
                <a:latin typeface="Times New Roman"/>
                <a:cs typeface="Times New Roman"/>
              </a:rPr>
              <a:t>, v</a:t>
            </a:r>
            <a:r>
              <a:rPr sz="1650" spc="-7" baseline="-20202" dirty="0" smtClean="0">
                <a:latin typeface="Times New Roman"/>
                <a:cs typeface="Times New Roman"/>
              </a:rPr>
              <a:t>a 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U.R.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marR="12700" algn="just">
              <a:lnSpc>
                <a:spcPts val="1540"/>
              </a:lnSpc>
            </a:pPr>
            <a:r>
              <a:rPr sz="1600" dirty="0" smtClean="0">
                <a:latin typeface="Times New Roman"/>
                <a:cs typeface="Times New Roman"/>
              </a:rPr>
              <a:t>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parametri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che,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influenzando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bi  </a:t>
            </a:r>
            <a:r>
              <a:rPr sz="1600" spc="1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tra individuo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ambiente,   </a:t>
            </a:r>
            <a:r>
              <a:rPr sz="1600" spc="-6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determinano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le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condizioni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benessere,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sono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quindi: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1600" b="1" dirty="0" smtClean="0">
                <a:latin typeface="Times New Roman"/>
                <a:cs typeface="Times New Roman"/>
              </a:rPr>
              <a:t>4 </a:t>
            </a:r>
            <a:r>
              <a:rPr sz="1600" b="1" spc="-10" dirty="0" smtClean="0">
                <a:latin typeface="Times New Roman"/>
                <a:cs typeface="Times New Roman"/>
              </a:rPr>
              <a:t>p</a:t>
            </a:r>
            <a:r>
              <a:rPr sz="1600" b="1" spc="0" dirty="0" smtClean="0">
                <a:latin typeface="Times New Roman"/>
                <a:cs typeface="Times New Roman"/>
              </a:rPr>
              <a:t>arametri ambientali</a:t>
            </a:r>
            <a:endParaRPr sz="1600">
              <a:latin typeface="Times New Roman"/>
              <a:cs typeface="Times New Roman"/>
            </a:endParaRPr>
          </a:p>
          <a:p>
            <a:pPr marL="755650" marR="13335" lvl="1" indent="-286385">
              <a:lnSpc>
                <a:spcPts val="1540"/>
              </a:lnSpc>
              <a:spcBef>
                <a:spcPts val="37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temperatura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imes New Roman"/>
                <a:cs typeface="Times New Roman"/>
              </a:rPr>
              <a:t>d</a:t>
            </a:r>
            <a:r>
              <a:rPr sz="1600" b="1" spc="0" dirty="0" smtClean="0">
                <a:latin typeface="Times New Roman"/>
                <a:cs typeface="Times New Roman"/>
              </a:rPr>
              <a:t>ell'aria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ambient</a:t>
            </a:r>
            <a:r>
              <a:rPr sz="1600" b="1" spc="-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 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 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 scambi 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 convettivi;</a:t>
            </a:r>
            <a:endParaRPr sz="1600">
              <a:latin typeface="Times New Roman"/>
              <a:cs typeface="Times New Roman"/>
            </a:endParaRPr>
          </a:p>
          <a:p>
            <a:pPr marL="755650" marR="13335" lvl="1" indent="-285750">
              <a:lnSpc>
                <a:spcPts val="1540"/>
              </a:lnSpc>
              <a:spcBef>
                <a:spcPts val="385"/>
              </a:spcBef>
              <a:buFont typeface="Times New Roman"/>
              <a:buChar char="–"/>
              <a:tabLst>
                <a:tab pos="755650" algn="l"/>
                <a:tab pos="1037590" algn="l"/>
                <a:tab pos="2269490" algn="l"/>
                <a:tab pos="2934335" algn="l"/>
                <a:tab pos="3854450" algn="l"/>
                <a:tab pos="4271010" algn="l"/>
                <a:tab pos="516318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	</a:t>
            </a:r>
            <a:r>
              <a:rPr sz="1600" b="1" spc="0" dirty="0" smtClean="0">
                <a:latin typeface="Times New Roman"/>
                <a:cs typeface="Times New Roman"/>
              </a:rPr>
              <a:t>temperatura	media	radiante</a:t>
            </a:r>
            <a:r>
              <a:rPr sz="1600" spc="0" dirty="0" smtClean="0">
                <a:latin typeface="Times New Roman"/>
                <a:cs typeface="Times New Roman"/>
              </a:rPr>
              <a:t>,	che	influenza	gli scambi 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 radi</a:t>
            </a:r>
            <a:r>
              <a:rPr sz="1600" spc="5" dirty="0" smtClean="0">
                <a:latin typeface="Times New Roman"/>
                <a:cs typeface="Times New Roman"/>
              </a:rPr>
              <a:t>at</a:t>
            </a:r>
            <a:r>
              <a:rPr sz="1600" spc="0" dirty="0" smtClean="0">
                <a:latin typeface="Times New Roman"/>
                <a:cs typeface="Times New Roman"/>
              </a:rPr>
              <a:t>ivi;</a:t>
            </a:r>
            <a:endParaRPr sz="1600">
              <a:latin typeface="Times New Roman"/>
              <a:cs typeface="Times New Roman"/>
            </a:endParaRPr>
          </a:p>
          <a:p>
            <a:pPr marL="755650" marR="14604" lvl="1" indent="-286385">
              <a:lnSpc>
                <a:spcPts val="1540"/>
              </a:lnSpc>
              <a:spcBef>
                <a:spcPts val="385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velocità</a:t>
            </a:r>
            <a:r>
              <a:rPr sz="1600" b="1" spc="7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relativa</a:t>
            </a:r>
            <a:r>
              <a:rPr sz="1600" b="1" spc="7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dell'ari</a:t>
            </a:r>
            <a:r>
              <a:rPr sz="1600" b="1" spc="-10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</a:t>
            </a:r>
            <a:r>
              <a:rPr sz="1600" spc="5" dirty="0" smtClean="0">
                <a:latin typeface="Times New Roman"/>
                <a:cs typeface="Times New Roman"/>
              </a:rPr>
              <a:t>f</a:t>
            </a: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uenza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</a:t>
            </a:r>
            <a:r>
              <a:rPr sz="1600" spc="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scambio 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ici 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onvettivi;</a:t>
            </a:r>
            <a:endParaRPr sz="1600">
              <a:latin typeface="Times New Roman"/>
              <a:cs typeface="Times New Roman"/>
            </a:endParaRPr>
          </a:p>
          <a:p>
            <a:pPr marL="755650" marR="12700" lvl="1" indent="-285750">
              <a:lnSpc>
                <a:spcPts val="1540"/>
              </a:lnSpc>
              <a:spcBef>
                <a:spcPts val="38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l'</a:t>
            </a:r>
            <a:r>
              <a:rPr sz="1600" b="1" spc="0" dirty="0" smtClean="0">
                <a:latin typeface="Times New Roman"/>
                <a:cs typeface="Times New Roman"/>
              </a:rPr>
              <a:t>umidità </a:t>
            </a:r>
            <a:r>
              <a:rPr sz="1600" b="1" spc="-10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relativa </a:t>
            </a:r>
            <a:r>
              <a:rPr sz="1600" b="1" spc="-11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dell'aria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-1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 </a:t>
            </a:r>
            <a:r>
              <a:rPr sz="1600" spc="-1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 </a:t>
            </a:r>
            <a:r>
              <a:rPr sz="1600" spc="-1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lo </a:t>
            </a:r>
            <a:r>
              <a:rPr sz="1600" spc="-10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scambio evaporativo</a:t>
            </a:r>
            <a:r>
              <a:rPr sz="1600" spc="-5" dirty="0" smtClean="0">
                <a:latin typeface="Times New Roman"/>
                <a:cs typeface="Times New Roman"/>
              </a:rPr>
              <a:t> d</a:t>
            </a:r>
            <a:r>
              <a:rPr sz="1600" spc="0" dirty="0" smtClean="0">
                <a:latin typeface="Times New Roman"/>
                <a:cs typeface="Times New Roman"/>
              </a:rPr>
              <a:t>al corpo.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b="1" dirty="0" smtClean="0">
                <a:latin typeface="Times New Roman"/>
                <a:cs typeface="Times New Roman"/>
              </a:rPr>
              <a:t>2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imes New Roman"/>
                <a:cs typeface="Times New Roman"/>
              </a:rPr>
              <a:t>p</a:t>
            </a:r>
            <a:r>
              <a:rPr sz="1600" b="1" spc="0" dirty="0" smtClean="0">
                <a:latin typeface="Times New Roman"/>
                <a:cs typeface="Times New Roman"/>
              </a:rPr>
              <a:t>arametri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individuali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dispendio metabolico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 (correlato all’attività svolta)</a:t>
            </a:r>
            <a:endParaRPr sz="1600">
              <a:latin typeface="Times New Roman"/>
              <a:cs typeface="Times New Roman"/>
            </a:endParaRPr>
          </a:p>
          <a:p>
            <a:pPr marL="755015" marR="12700" lvl="1" indent="-286385">
              <a:lnSpc>
                <a:spcPts val="1540"/>
              </a:lnSpc>
              <a:spcBef>
                <a:spcPts val="37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resi</a:t>
            </a:r>
            <a:r>
              <a:rPr sz="1600" b="1" spc="5" dirty="0" smtClean="0">
                <a:latin typeface="Times New Roman"/>
                <a:cs typeface="Times New Roman"/>
              </a:rPr>
              <a:t>st</a:t>
            </a:r>
            <a:r>
              <a:rPr sz="1600" b="1" spc="0" dirty="0" smtClean="0">
                <a:latin typeface="Times New Roman"/>
                <a:cs typeface="Times New Roman"/>
              </a:rPr>
              <a:t>enza </a:t>
            </a:r>
            <a:r>
              <a:rPr sz="1600" b="1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termica </a:t>
            </a:r>
            <a:r>
              <a:rPr sz="1600" b="1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condut</a:t>
            </a:r>
            <a:r>
              <a:rPr sz="1600" b="1" spc="5" dirty="0" smtClean="0">
                <a:latin typeface="Times New Roman"/>
                <a:cs typeface="Times New Roman"/>
              </a:rPr>
              <a:t>t</a:t>
            </a:r>
            <a:r>
              <a:rPr sz="1600" b="1" spc="-5" dirty="0" smtClean="0">
                <a:latin typeface="Times New Roman"/>
                <a:cs typeface="Times New Roman"/>
              </a:rPr>
              <a:t>i</a:t>
            </a:r>
            <a:r>
              <a:rPr sz="1600" b="1" spc="0" dirty="0" smtClean="0">
                <a:latin typeface="Times New Roman"/>
                <a:cs typeface="Times New Roman"/>
              </a:rPr>
              <a:t>va </a:t>
            </a:r>
            <a:r>
              <a:rPr sz="1600" b="1" spc="-9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ed </a:t>
            </a:r>
            <a:r>
              <a:rPr sz="1600" b="1" spc="-9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evaporativa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vesti</a:t>
            </a:r>
            <a:r>
              <a:rPr sz="1600" spc="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rio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2215" y="1867916"/>
            <a:ext cx="2647949" cy="320802"/>
          </a:xfrm>
          <a:custGeom>
            <a:avLst/>
            <a:gdLst/>
            <a:ahLst/>
            <a:cxnLst/>
            <a:rect l="l" t="t" r="r" b="b"/>
            <a:pathLst>
              <a:path w="2647950" h="320802">
                <a:moveTo>
                  <a:pt x="0" y="0"/>
                </a:moveTo>
                <a:lnTo>
                  <a:pt x="0" y="320802"/>
                </a:lnTo>
                <a:lnTo>
                  <a:pt x="2647949" y="320801"/>
                </a:lnTo>
                <a:lnTo>
                  <a:pt x="264794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1087" y="1057148"/>
            <a:ext cx="3022091" cy="2391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4315" y="3545078"/>
            <a:ext cx="2375154" cy="2498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4365" marR="12700" indent="-622300">
              <a:lnSpc>
                <a:spcPct val="100000"/>
              </a:lnSpc>
            </a:pPr>
            <a:r>
              <a:rPr sz="2800" b="1" i="1" spc="-5" dirty="0" smtClean="0">
                <a:latin typeface="Times New Roman"/>
                <a:cs typeface="Times New Roman"/>
              </a:rPr>
              <a:t>Ambient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termic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moderati</a:t>
            </a:r>
            <a:r>
              <a:rPr sz="2800" b="1" i="1" spc="0" dirty="0" smtClean="0">
                <a:latin typeface="Times New Roman"/>
                <a:cs typeface="Times New Roman"/>
              </a:rPr>
              <a:t>:</a:t>
            </a:r>
            <a:r>
              <a:rPr sz="2800" b="1" i="1" spc="-5" dirty="0" smtClean="0">
                <a:latin typeface="Times New Roman"/>
                <a:cs typeface="Times New Roman"/>
              </a:rPr>
              <a:t> Indic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d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benessere Teori</a:t>
            </a:r>
            <a:r>
              <a:rPr sz="2800" b="1" i="1" spc="0" dirty="0" smtClean="0">
                <a:latin typeface="Times New Roman"/>
                <a:cs typeface="Times New Roman"/>
              </a:rPr>
              <a:t>a</a:t>
            </a:r>
            <a:r>
              <a:rPr sz="2800" b="1" i="1" spc="-5" dirty="0" smtClean="0">
                <a:latin typeface="Times New Roman"/>
                <a:cs typeface="Times New Roman"/>
              </a:rPr>
              <a:t> d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Fange</a:t>
            </a:r>
            <a:r>
              <a:rPr sz="2800" b="1" i="1" spc="0" dirty="0" smtClean="0">
                <a:latin typeface="Times New Roman"/>
                <a:cs typeface="Times New Roman"/>
              </a:rPr>
              <a:t>r </a:t>
            </a:r>
            <a:r>
              <a:rPr sz="2800" b="1" i="1" spc="-5" dirty="0" smtClean="0">
                <a:latin typeface="Times New Roman"/>
                <a:cs typeface="Times New Roman"/>
              </a:rPr>
              <a:t>(UN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E</a:t>
            </a:r>
            <a:r>
              <a:rPr sz="2800" b="1" i="1" spc="0" dirty="0" smtClean="0">
                <a:latin typeface="Times New Roman"/>
                <a:cs typeface="Times New Roman"/>
              </a:rPr>
              <a:t>N</a:t>
            </a:r>
            <a:r>
              <a:rPr sz="2800" b="1" i="1" spc="-5" dirty="0" smtClean="0">
                <a:latin typeface="Times New Roman"/>
                <a:cs typeface="Times New Roman"/>
              </a:rPr>
              <a:t> IS</a:t>
            </a:r>
            <a:r>
              <a:rPr sz="2800" b="1" i="1" spc="0" dirty="0" smtClean="0">
                <a:latin typeface="Times New Roman"/>
                <a:cs typeface="Times New Roman"/>
              </a:rPr>
              <a:t>O</a:t>
            </a:r>
            <a:r>
              <a:rPr sz="2800" b="1" i="1" spc="-5" dirty="0" smtClean="0">
                <a:latin typeface="Times New Roman"/>
                <a:cs typeface="Times New Roman"/>
              </a:rPr>
              <a:t> 7730)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859" y="1365595"/>
            <a:ext cx="4891405" cy="4559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81280" indent="-342900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L'</a:t>
            </a:r>
            <a:r>
              <a:rPr sz="1400" spc="-10" dirty="0" smtClean="0">
                <a:latin typeface="Times New Roman"/>
                <a:cs typeface="Times New Roman"/>
              </a:rPr>
              <a:t>indice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b="1" spc="-15" dirty="0" smtClean="0">
                <a:latin typeface="Times New Roman"/>
                <a:cs typeface="Times New Roman"/>
              </a:rPr>
              <a:t>P</a:t>
            </a:r>
            <a:r>
              <a:rPr sz="1400" b="1" spc="-10" dirty="0" smtClean="0">
                <a:latin typeface="Times New Roman"/>
                <a:cs typeface="Times New Roman"/>
              </a:rPr>
              <a:t>MV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(Voto Medio Previsto),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proposto da Fanger, è definito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sulla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scala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bipolare A</a:t>
            </a:r>
            <a:r>
              <a:rPr sz="1400" spc="-5" dirty="0" smtClean="0">
                <a:latin typeface="Times New Roman"/>
                <a:cs typeface="Times New Roman"/>
              </a:rPr>
              <a:t>S</a:t>
            </a:r>
            <a:r>
              <a:rPr sz="1400" spc="-10" dirty="0" smtClean="0">
                <a:latin typeface="Times New Roman"/>
                <a:cs typeface="Times New Roman"/>
              </a:rPr>
              <a:t>HRAE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7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punti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riportata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 Tabella 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5" dirty="0" smtClean="0">
                <a:latin typeface="Times New Roman"/>
                <a:cs typeface="Times New Roman"/>
              </a:rPr>
              <a:t>si </a:t>
            </a:r>
            <a:r>
              <a:rPr sz="1400" spc="-10" dirty="0" smtClean="0">
                <a:latin typeface="Times New Roman"/>
                <a:cs typeface="Times New Roman"/>
              </a:rPr>
              <a:t>basa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su due assunzioni a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alizzando </a:t>
            </a:r>
            <a:r>
              <a:rPr sz="1400" spc="-5" dirty="0" smtClean="0">
                <a:latin typeface="Times New Roman"/>
                <a:cs typeface="Times New Roman"/>
              </a:rPr>
              <a:t>le </a:t>
            </a:r>
            <a:r>
              <a:rPr sz="1400" spc="-10" dirty="0" smtClean="0">
                <a:latin typeface="Times New Roman"/>
                <a:cs typeface="Times New Roman"/>
              </a:rPr>
              <a:t>esperienze condotte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su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circa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1300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individui: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4"/>
              </a:spcBef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755650" marR="218440" lvl="1" indent="-285750">
              <a:lnSpc>
                <a:spcPts val="1150"/>
              </a:lnSpc>
              <a:buFont typeface="Times New Roman"/>
              <a:buAutoNum type="alphaLcParenR"/>
              <a:tabLst>
                <a:tab pos="755015" algn="l"/>
              </a:tabLst>
            </a:pPr>
            <a:r>
              <a:rPr sz="1200" dirty="0" smtClean="0">
                <a:latin typeface="Times New Roman"/>
                <a:cs typeface="Times New Roman"/>
              </a:rPr>
              <a:t>la sensazione di </a:t>
            </a:r>
            <a:r>
              <a:rPr sz="1200" spc="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aldo o di freddo che prova un  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ndividuo è proporzion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le 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 </a:t>
            </a:r>
            <a:r>
              <a:rPr sz="1200" spc="5" dirty="0" smtClean="0">
                <a:latin typeface="Times New Roman"/>
                <a:cs typeface="Times New Roman"/>
              </a:rPr>
              <a:t>“</a:t>
            </a:r>
            <a:r>
              <a:rPr sz="1200" spc="0" dirty="0" smtClean="0">
                <a:latin typeface="Times New Roman"/>
                <a:cs typeface="Times New Roman"/>
              </a:rPr>
              <a:t>car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co te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co”, L, definito con il valo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e re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le dell’attività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svolta;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34"/>
              </a:spcBef>
              <a:buFont typeface="Times New Roman"/>
              <a:buAutoNum type="alphaLcParenR"/>
            </a:pPr>
            <a:endParaRPr sz="700"/>
          </a:p>
          <a:p>
            <a:pPr lvl="1">
              <a:lnSpc>
                <a:spcPts val="1000"/>
              </a:lnSpc>
              <a:buFont typeface="Times New Roman"/>
              <a:buAutoNum type="alphaLcParenR"/>
            </a:pPr>
            <a:endParaRPr sz="1000"/>
          </a:p>
          <a:p>
            <a:pPr marL="755650" marR="168275" lvl="1" indent="-285750" algn="just">
              <a:lnSpc>
                <a:spcPct val="79800"/>
              </a:lnSpc>
              <a:buFont typeface="Times New Roman"/>
              <a:buAutoNum type="alphaLcParenR"/>
              <a:tabLst>
                <a:tab pos="755650" algn="l"/>
              </a:tabLst>
            </a:pPr>
            <a:r>
              <a:rPr sz="1200" dirty="0" smtClean="0">
                <a:latin typeface="Times New Roman"/>
                <a:cs typeface="Times New Roman"/>
              </a:rPr>
              <a:t>la re</a:t>
            </a:r>
            <a:r>
              <a:rPr sz="1200" spc="5" dirty="0" smtClean="0">
                <a:latin typeface="Times New Roman"/>
                <a:cs typeface="Times New Roman"/>
              </a:rPr>
              <a:t>la</a:t>
            </a:r>
            <a:r>
              <a:rPr sz="1200" spc="0" dirty="0" smtClean="0">
                <a:latin typeface="Times New Roman"/>
                <a:cs typeface="Times New Roman"/>
              </a:rPr>
              <a:t>zione tra l’ind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ce PMV, ovvero la sensaz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one di </a:t>
            </a:r>
            <a:r>
              <a:rPr sz="1200" spc="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aldo o di freddo avve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tita da un individuo m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dio espre</a:t>
            </a:r>
            <a:r>
              <a:rPr sz="1200" spc="-5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sa </a:t>
            </a:r>
            <a:r>
              <a:rPr sz="1200" spc="5" dirty="0" smtClean="0">
                <a:latin typeface="Times New Roman"/>
                <a:cs typeface="Times New Roman"/>
              </a:rPr>
              <a:t>co</a:t>
            </a:r>
            <a:r>
              <a:rPr sz="1200" spc="0" dirty="0" smtClean="0">
                <a:latin typeface="Times New Roman"/>
                <a:cs typeface="Times New Roman"/>
              </a:rPr>
              <a:t>me voto sulla scala a sette punti, ed 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l </a:t>
            </a:r>
            <a:r>
              <a:rPr sz="1200" spc="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arico 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ic</a:t>
            </a:r>
            <a:r>
              <a:rPr sz="1200" spc="0" dirty="0" smtClean="0">
                <a:latin typeface="Times New Roman"/>
                <a:cs typeface="Times New Roman"/>
              </a:rPr>
              <a:t>o ora d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fini</a:t>
            </a:r>
            <a:r>
              <a:rPr sz="1200" spc="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è la segu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nte: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33"/>
              </a:spcBef>
            </a:pPr>
            <a:endParaRPr sz="1400"/>
          </a:p>
          <a:p>
            <a:pPr marL="1422400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PM</a:t>
            </a:r>
            <a:r>
              <a:rPr sz="1200" spc="0" dirty="0" smtClean="0">
                <a:latin typeface="Times New Roman"/>
                <a:cs typeface="Times New Roman"/>
              </a:rPr>
              <a:t>V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=</a:t>
            </a:r>
            <a:r>
              <a:rPr sz="1200" spc="-5" dirty="0" smtClean="0">
                <a:latin typeface="Times New Roman"/>
                <a:cs typeface="Times New Roman"/>
              </a:rPr>
              <a:t> [0,30</a:t>
            </a:r>
            <a:r>
              <a:rPr sz="1200" spc="0" dirty="0" smtClean="0">
                <a:latin typeface="Times New Roman"/>
                <a:cs typeface="Times New Roman"/>
              </a:rPr>
              <a:t>3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xp(-0,03</a:t>
            </a:r>
            <a:r>
              <a:rPr sz="1200" spc="0" dirty="0" smtClean="0">
                <a:latin typeface="Times New Roman"/>
                <a:cs typeface="Times New Roman"/>
              </a:rPr>
              <a:t>6</a:t>
            </a:r>
            <a:r>
              <a:rPr sz="1200" spc="-5" dirty="0" smtClean="0">
                <a:latin typeface="Times New Roman"/>
                <a:cs typeface="Times New Roman"/>
              </a:rPr>
              <a:t> M</a:t>
            </a:r>
            <a:r>
              <a:rPr sz="1200" spc="0" dirty="0" smtClean="0">
                <a:latin typeface="Times New Roman"/>
                <a:cs typeface="Times New Roman"/>
              </a:rPr>
              <a:t>)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+</a:t>
            </a:r>
            <a:r>
              <a:rPr sz="1200" spc="-5" dirty="0" smtClean="0">
                <a:latin typeface="Times New Roman"/>
                <a:cs typeface="Times New Roman"/>
              </a:rPr>
              <a:t> 0,028</a:t>
            </a:r>
            <a:r>
              <a:rPr sz="1200" spc="0" dirty="0" smtClean="0">
                <a:latin typeface="Times New Roman"/>
                <a:cs typeface="Times New Roman"/>
              </a:rPr>
              <a:t>]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755015" marR="113030" indent="-285750">
              <a:lnSpc>
                <a:spcPct val="79900"/>
              </a:lnSpc>
              <a:tabLst>
                <a:tab pos="755650" algn="l"/>
              </a:tabLst>
            </a:pPr>
            <a:r>
              <a:rPr sz="1200" dirty="0" smtClean="0">
                <a:latin typeface="Times New Roman"/>
                <a:cs typeface="Times New Roman"/>
              </a:rPr>
              <a:t>–		dal</a:t>
            </a:r>
            <a:r>
              <a:rPr sz="1200" spc="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 qu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le si perviene a</a:t>
            </a:r>
            <a:r>
              <a:rPr sz="1200" spc="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l’equ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zione che pe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 la valut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z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one dell’ind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ce PMV (a partire da</a:t>
            </a:r>
            <a:r>
              <a:rPr sz="1200" spc="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le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sei g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andezze esam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na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e) come m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a pesa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 uti</a:t>
            </a:r>
            <a:r>
              <a:rPr sz="1200" spc="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5" dirty="0" smtClean="0">
                <a:latin typeface="Times New Roman"/>
                <a:cs typeface="Times New Roman"/>
              </a:rPr>
              <a:t>z</a:t>
            </a:r>
            <a:r>
              <a:rPr sz="1200" spc="0" dirty="0" smtClean="0">
                <a:latin typeface="Times New Roman"/>
                <a:cs typeface="Times New Roman"/>
              </a:rPr>
              <a:t>zando come coeff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cienti di p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so le condu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tan</a:t>
            </a:r>
            <a:r>
              <a:rPr sz="1200" spc="5" dirty="0" smtClean="0">
                <a:latin typeface="Times New Roman"/>
                <a:cs typeface="Times New Roman"/>
              </a:rPr>
              <a:t>z</a:t>
            </a:r>
            <a:r>
              <a:rPr sz="1200" spc="0" dirty="0" smtClean="0">
                <a:latin typeface="Times New Roman"/>
                <a:cs typeface="Times New Roman"/>
              </a:rPr>
              <a:t>e radia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ive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e </a:t>
            </a:r>
            <a:r>
              <a:rPr sz="1200" spc="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onvettive;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4965" marR="81280" indent="-342900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’in</a:t>
            </a:r>
            <a:r>
              <a:rPr sz="1400" spc="-15" dirty="0" smtClean="0">
                <a:latin typeface="Times New Roman"/>
                <a:cs typeface="Times New Roman"/>
              </a:rPr>
              <a:t>d</a:t>
            </a:r>
            <a:r>
              <a:rPr sz="1400" spc="-10" dirty="0" smtClean="0">
                <a:latin typeface="Times New Roman"/>
                <a:cs typeface="Times New Roman"/>
              </a:rPr>
              <a:t>ice </a:t>
            </a:r>
            <a:r>
              <a:rPr sz="1400" b="1" spc="-10" dirty="0" smtClean="0">
                <a:latin typeface="Times New Roman"/>
                <a:cs typeface="Times New Roman"/>
              </a:rPr>
              <a:t>PPD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(Percentuale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prevista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insoddisfatti</a:t>
            </a:r>
            <a:r>
              <a:rPr sz="1400" spc="-5" dirty="0" smtClean="0">
                <a:latin typeface="Times New Roman"/>
                <a:cs typeface="Times New Roman"/>
              </a:rPr>
              <a:t>) </a:t>
            </a:r>
            <a:r>
              <a:rPr sz="1400" spc="-10" dirty="0" smtClean="0">
                <a:latin typeface="Times New Roman"/>
                <a:cs typeface="Times New Roman"/>
              </a:rPr>
              <a:t>defini</a:t>
            </a:r>
            <a:r>
              <a:rPr sz="1400" spc="-5" dirty="0" smtClean="0">
                <a:latin typeface="Times New Roman"/>
                <a:cs typeface="Times New Roman"/>
              </a:rPr>
              <a:t>ta</a:t>
            </a:r>
            <a:r>
              <a:rPr sz="1400" spc="-10" dirty="0" smtClean="0">
                <a:latin typeface="Times New Roman"/>
                <a:cs typeface="Times New Roman"/>
              </a:rPr>
              <a:t> come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0" dirty="0" smtClean="0">
                <a:latin typeface="Times New Roman"/>
                <a:cs typeface="Times New Roman"/>
              </a:rPr>
              <a:t>percentuale p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10" dirty="0" smtClean="0">
                <a:latin typeface="Times New Roman"/>
                <a:cs typeface="Times New Roman"/>
              </a:rPr>
              <a:t>evista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insoddisf</a:t>
            </a:r>
            <a:r>
              <a:rPr sz="1400" spc="-5" dirty="0" smtClean="0">
                <a:latin typeface="Times New Roman"/>
                <a:cs typeface="Times New Roman"/>
              </a:rPr>
              <a:t>atti </a:t>
            </a:r>
            <a:r>
              <a:rPr sz="1400" spc="-10" dirty="0" smtClean="0">
                <a:latin typeface="Times New Roman"/>
                <a:cs typeface="Times New Roman"/>
              </a:rPr>
              <a:t>correlata </a:t>
            </a:r>
            <a:r>
              <a:rPr sz="1400" spc="-5" dirty="0" smtClean="0">
                <a:latin typeface="Times New Roman"/>
                <a:cs typeface="Times New Roman"/>
              </a:rPr>
              <a:t>al </a:t>
            </a:r>
            <a:r>
              <a:rPr sz="1400" spc="-10" dirty="0" smtClean="0">
                <a:latin typeface="Times New Roman"/>
                <a:cs typeface="Times New Roman"/>
              </a:rPr>
              <a:t>PMV, ottenendo</a:t>
            </a:r>
            <a:r>
              <a:rPr sz="1400" spc="-5" dirty="0" smtClean="0">
                <a:latin typeface="Times New Roman"/>
                <a:cs typeface="Times New Roman"/>
              </a:rPr>
              <a:t> il </a:t>
            </a:r>
            <a:r>
              <a:rPr sz="1400" spc="-10" dirty="0" smtClean="0">
                <a:latin typeface="Times New Roman"/>
                <a:cs typeface="Times New Roman"/>
              </a:rPr>
              <a:t>diagramma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Figura</a:t>
            </a:r>
            <a:endParaRPr sz="1400">
              <a:latin typeface="Times New Roman"/>
              <a:cs typeface="Times New Roman"/>
            </a:endParaRPr>
          </a:p>
          <a:p>
            <a:pPr marL="755650" marR="12700" indent="-285750">
              <a:lnSpc>
                <a:spcPct val="79900"/>
              </a:lnSpc>
              <a:spcBef>
                <a:spcPts val="285"/>
              </a:spcBef>
              <a:tabLst>
                <a:tab pos="755015" algn="l"/>
              </a:tabLst>
            </a:pPr>
            <a:r>
              <a:rPr sz="1200" dirty="0" smtClean="0">
                <a:latin typeface="Times New Roman"/>
                <a:cs typeface="Times New Roman"/>
              </a:rPr>
              <a:t>–	da esso si evince che la percentu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le di insoddisfatti, ovvero l’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ndice PPD, è </a:t>
            </a:r>
            <a:r>
              <a:rPr sz="1200" spc="-5" dirty="0" smtClean="0">
                <a:latin typeface="Times New Roman"/>
                <a:cs typeface="Times New Roman"/>
              </a:rPr>
              <a:t>p</a:t>
            </a:r>
            <a:r>
              <a:rPr sz="1200" spc="0" dirty="0" smtClean="0">
                <a:latin typeface="Times New Roman"/>
                <a:cs typeface="Times New Roman"/>
              </a:rPr>
              <a:t>ari al 5% per PMV uguale a 0, diventa il 10% ai </a:t>
            </a:r>
            <a:r>
              <a:rPr sz="1200" spc="5" dirty="0" smtClean="0">
                <a:latin typeface="Times New Roman"/>
                <a:cs typeface="Times New Roman"/>
              </a:rPr>
              <a:t>li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ti dell’in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erva</a:t>
            </a:r>
            <a:r>
              <a:rPr sz="1200" spc="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lo di benessere  (+0,50-0,50) e cres</a:t>
            </a:r>
            <a:r>
              <a:rPr sz="1200" spc="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e rapid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nte all’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llon</a:t>
            </a:r>
            <a:r>
              <a:rPr sz="1200" spc="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an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rsi del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0" dirty="0" smtClean="0">
                <a:latin typeface="Times New Roman"/>
                <a:cs typeface="Times New Roman"/>
              </a:rPr>
              <a:t>MV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dai v</a:t>
            </a:r>
            <a:r>
              <a:rPr sz="1200" spc="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lori di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comfort.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9909" y="1303273"/>
            <a:ext cx="3200399" cy="2119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7257" y="3630421"/>
            <a:ext cx="2785872" cy="2331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2869" y="36992"/>
            <a:ext cx="6916420" cy="866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685" marR="12700" indent="-388620">
              <a:lnSpc>
                <a:spcPct val="100200"/>
              </a:lnSpc>
            </a:pPr>
            <a:r>
              <a:rPr sz="2800" b="1" i="1" spc="-5" dirty="0" smtClean="0">
                <a:latin typeface="Times New Roman"/>
                <a:cs typeface="Times New Roman"/>
              </a:rPr>
              <a:t>Ambient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termic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moderat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(UN</a:t>
            </a:r>
            <a:r>
              <a:rPr sz="2800" b="1" i="1" spc="0" dirty="0" smtClean="0">
                <a:latin typeface="Times New Roman"/>
                <a:cs typeface="Times New Roman"/>
              </a:rPr>
              <a:t>I</a:t>
            </a:r>
            <a:r>
              <a:rPr sz="2800" b="1" i="1" spc="-5" dirty="0" smtClean="0">
                <a:latin typeface="Times New Roman"/>
                <a:cs typeface="Times New Roman"/>
              </a:rPr>
              <a:t> E</a:t>
            </a:r>
            <a:r>
              <a:rPr sz="2800" b="1" i="1" spc="0" dirty="0" smtClean="0">
                <a:latin typeface="Times New Roman"/>
                <a:cs typeface="Times New Roman"/>
              </a:rPr>
              <a:t>N</a:t>
            </a:r>
            <a:r>
              <a:rPr sz="2800" b="1" i="1" spc="-5" dirty="0" smtClean="0">
                <a:latin typeface="Times New Roman"/>
                <a:cs typeface="Times New Roman"/>
              </a:rPr>
              <a:t> IS</a:t>
            </a:r>
            <a:r>
              <a:rPr sz="2800" b="1" i="1" spc="0" dirty="0" smtClean="0">
                <a:latin typeface="Times New Roman"/>
                <a:cs typeface="Times New Roman"/>
              </a:rPr>
              <a:t>O</a:t>
            </a:r>
            <a:r>
              <a:rPr sz="2800" b="1" i="1" spc="-5" dirty="0" smtClean="0">
                <a:latin typeface="Times New Roman"/>
                <a:cs typeface="Times New Roman"/>
              </a:rPr>
              <a:t> 7730) Temperatur</a:t>
            </a:r>
            <a:r>
              <a:rPr sz="2800" b="1" i="1" spc="0" dirty="0" smtClean="0">
                <a:latin typeface="Times New Roman"/>
                <a:cs typeface="Times New Roman"/>
              </a:rPr>
              <a:t>a</a:t>
            </a:r>
            <a:r>
              <a:rPr sz="2800" b="1" i="1" spc="-5" dirty="0" smtClean="0">
                <a:latin typeface="Times New Roman"/>
                <a:cs typeface="Times New Roman"/>
              </a:rPr>
              <a:t> operativ</a:t>
            </a:r>
            <a:r>
              <a:rPr sz="2800" b="1" i="1" spc="0" dirty="0" smtClean="0">
                <a:latin typeface="Times New Roman"/>
                <a:cs typeface="Times New Roman"/>
              </a:rPr>
              <a:t>a</a:t>
            </a:r>
            <a:r>
              <a:rPr sz="2800" b="1" i="1" spc="-5" dirty="0" smtClean="0">
                <a:latin typeface="Times New Roman"/>
                <a:cs typeface="Times New Roman"/>
              </a:rPr>
              <a:t> ottimal</a:t>
            </a:r>
            <a:r>
              <a:rPr sz="2800" b="1" i="1" spc="0" dirty="0" smtClean="0">
                <a:latin typeface="Times New Roman"/>
                <a:cs typeface="Times New Roman"/>
              </a:rPr>
              <a:t>e</a:t>
            </a:r>
            <a:r>
              <a:rPr sz="2800" b="1" i="1" spc="-5" dirty="0" smtClean="0">
                <a:latin typeface="Times New Roman"/>
                <a:cs typeface="Times New Roman"/>
              </a:rPr>
              <a:t> (PMV=0)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7058" y="1108879"/>
            <a:ext cx="6504497" cy="462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90" rIns="0" bIns="0" rtlCol="0">
            <a:noAutofit/>
          </a:bodyPr>
          <a:lstStyle/>
          <a:p>
            <a:pPr marL="1459230">
              <a:lnSpc>
                <a:spcPct val="100000"/>
              </a:lnSpc>
            </a:pPr>
            <a:r>
              <a:rPr sz="3600" b="1" i="1" spc="-5" dirty="0" smtClean="0">
                <a:latin typeface="Times New Roman"/>
                <a:cs typeface="Times New Roman"/>
              </a:rPr>
              <a:t>Diagramm</a:t>
            </a:r>
            <a:r>
              <a:rPr sz="3600" b="1" i="1" spc="0" dirty="0" smtClean="0">
                <a:latin typeface="Times New Roman"/>
                <a:cs typeface="Times New Roman"/>
              </a:rPr>
              <a:t>a</a:t>
            </a:r>
            <a:r>
              <a:rPr sz="3600" b="1" i="1" spc="-5" dirty="0" smtClean="0">
                <a:latin typeface="Times New Roman"/>
                <a:cs typeface="Times New Roman"/>
              </a:rPr>
              <a:t> ASHRAE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700" y="1675128"/>
            <a:ext cx="4970659" cy="4033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4100" y="679450"/>
            <a:ext cx="4495800" cy="556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7069" y="0"/>
            <a:ext cx="6744334" cy="986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0685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Fattori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di </a:t>
            </a:r>
            <a:r>
              <a:rPr sz="3200" b="1" i="1" spc="-20" dirty="0" smtClean="0">
                <a:latin typeface="Times New Roman"/>
                <a:cs typeface="Times New Roman"/>
              </a:rPr>
              <a:t>Discomfor</a:t>
            </a:r>
            <a:r>
              <a:rPr sz="3200" b="1" i="1" spc="-15" dirty="0" smtClean="0">
                <a:latin typeface="Times New Roman"/>
                <a:cs typeface="Times New Roman"/>
              </a:rPr>
              <a:t>t: Asimmetria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temperatura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latin typeface="Times New Roman"/>
                <a:cs typeface="Times New Roman"/>
              </a:rPr>
              <a:t>media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radiante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900" y="1365250"/>
            <a:ext cx="758050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101" y="1527300"/>
            <a:ext cx="7249038" cy="4562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27940"/>
            <a:ext cx="9144000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3600" b="1" i="1" spc="-5" dirty="0" smtClean="0">
                <a:latin typeface="Times New Roman"/>
                <a:cs typeface="Times New Roman"/>
              </a:rPr>
              <a:t>F</a:t>
            </a:r>
            <a:r>
              <a:rPr sz="3600" b="1" i="1" spc="0" dirty="0" smtClean="0">
                <a:latin typeface="Times New Roman"/>
                <a:cs typeface="Times New Roman"/>
              </a:rPr>
              <a:t>attori di</a:t>
            </a:r>
            <a:r>
              <a:rPr sz="3600" b="1" i="1" spc="-5" dirty="0" smtClean="0">
                <a:latin typeface="Times New Roman"/>
                <a:cs typeface="Times New Roman"/>
              </a:rPr>
              <a:t> D</a:t>
            </a:r>
            <a:r>
              <a:rPr sz="3600" b="1" i="1" spc="0" dirty="0" smtClean="0">
                <a:latin typeface="Times New Roman"/>
                <a:cs typeface="Times New Roman"/>
              </a:rPr>
              <a:t>iscomfo</a:t>
            </a:r>
            <a:r>
              <a:rPr sz="3600" b="1" i="1" spc="-5" dirty="0" smtClean="0">
                <a:latin typeface="Times New Roman"/>
                <a:cs typeface="Times New Roman"/>
              </a:rPr>
              <a:t>r</a:t>
            </a:r>
            <a:r>
              <a:rPr sz="3600" b="1" i="1" spc="0" dirty="0" smtClean="0">
                <a:latin typeface="Times New Roman"/>
                <a:cs typeface="Times New Roman"/>
              </a:rPr>
              <a:t>t: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104265" algn="l"/>
                <a:tab pos="9117965" algn="l"/>
              </a:tabLst>
            </a:pPr>
            <a:r>
              <a:rPr sz="3600" b="1" i="1" u="heavy" dirty="0" smtClean="0">
                <a:latin typeface="Times New Roman"/>
                <a:cs typeface="Times New Roman"/>
              </a:rPr>
              <a:t> 	differenza temperatura testa-caviglie 	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972</Words>
  <Application>Microsoft Office PowerPoint</Application>
  <PresentationFormat>Custom</PresentationFormat>
  <Paragraphs>175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Tecnica del controllo ambientale: Il benessere Termoigrometrico Parte II – Gli ambienti moderati</vt:lpstr>
      <vt:lpstr>Indice</vt:lpstr>
      <vt:lpstr>Bilancio di energia sul corpo umano</vt:lpstr>
      <vt:lpstr>Parametri benessere termoigrometrico</vt:lpstr>
      <vt:lpstr>Ambienti termici moderati: Indici di benessere Teoria di Fanger (UNI EN ISO 7730)</vt:lpstr>
      <vt:lpstr>PowerPoint Presentation</vt:lpstr>
      <vt:lpstr>Diagramma ASHRAE</vt:lpstr>
      <vt:lpstr>PowerPoint Presentation</vt:lpstr>
      <vt:lpstr>PowerPoint Presentation</vt:lpstr>
      <vt:lpstr>PowerPoint Presentation</vt:lpstr>
      <vt:lpstr>PowerPoint Presentation</vt:lpstr>
      <vt:lpstr>Il discomfort locale (prEN 7730)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FASULO ANGELA</dc:creator>
  <cp:lastModifiedBy>Angelo Farina</cp:lastModifiedBy>
  <cp:revision>2</cp:revision>
  <dcterms:created xsi:type="dcterms:W3CDTF">2016-04-06T07:47:47Z</dcterms:created>
  <dcterms:modified xsi:type="dcterms:W3CDTF">2016-04-06T05:58:27Z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2006-01-16T00:00:00Z</vt:filetime>
  </property>
  <property fmtid="{D5CDD505-2E9C-101B-9397-08002B2CF9AE}" pid="3" name="LastSaved">
    <vt:filetime>2016-04-06T00:00:00Z</vt:filetime>
  </property>
</Properties>
</file>