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1" r:id="rId3"/>
    <p:sldId id="282" r:id="rId4"/>
    <p:sldId id="283" r:id="rId5"/>
    <p:sldId id="284" r:id="rId6"/>
    <p:sldId id="294" r:id="rId7"/>
    <p:sldId id="295" r:id="rId8"/>
    <p:sldId id="285" r:id="rId9"/>
    <p:sldId id="286" r:id="rId10"/>
    <p:sldId id="287" r:id="rId11"/>
    <p:sldId id="288" r:id="rId12"/>
    <p:sldId id="289" r:id="rId13"/>
    <p:sldId id="290" r:id="rId14"/>
    <p:sldId id="291" r:id="rId15"/>
    <p:sldId id="296" r:id="rId16"/>
    <p:sldId id="292" r:id="rId17"/>
    <p:sldId id="293" r:id="rId18"/>
    <p:sldId id="297" r:id="rId19"/>
    <p:sldId id="298" r:id="rId20"/>
    <p:sldId id="299" r:id="rId21"/>
    <p:sldId id="300" r:id="rId22"/>
    <p:sldId id="301" r:id="rId23"/>
    <p:sldId id="302" r:id="rId24"/>
    <p:sldId id="303" r:id="rId25"/>
    <p:sldId id="304" r:id="rId26"/>
    <p:sldId id="305"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33" autoAdjust="0"/>
  </p:normalViewPr>
  <p:slideViewPr>
    <p:cSldViewPr>
      <p:cViewPr varScale="1">
        <p:scale>
          <a:sx n="107" d="100"/>
          <a:sy n="107" d="100"/>
        </p:scale>
        <p:origin x="1085" y="86"/>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C4904-2AE9-4FCB-93A6-EC1D13AEC42D}" type="datetimeFigureOut">
              <a:rPr lang="it-IT" smtClean="0"/>
              <a:pPr/>
              <a:t>27/05/2015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9195E-B5EE-4B5E-9A27-8334D4412656}" type="slidenum">
              <a:rPr lang="it-IT" smtClean="0"/>
              <a:pPr/>
              <a:t>‹#›</a:t>
            </a:fld>
            <a:endParaRPr lang="it-IT"/>
          </a:p>
        </p:txBody>
      </p:sp>
    </p:spTree>
    <p:extLst>
      <p:ext uri="{BB962C8B-B14F-4D97-AF65-F5344CB8AC3E}">
        <p14:creationId xmlns:p14="http://schemas.microsoft.com/office/powerpoint/2010/main" val="75560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ABE0F68-9388-4946-97B9-F0C41317811A}" type="datetime1">
              <a:rPr lang="it-IT" smtClean="0"/>
              <a:pPr/>
              <a:t>27/05/2015</a:t>
            </a:fld>
            <a:endParaRPr lang="it-IT"/>
          </a:p>
        </p:txBody>
      </p:sp>
      <p:sp>
        <p:nvSpPr>
          <p:cNvPr id="5" name="Segnaposto piè di pagina 4"/>
          <p:cNvSpPr>
            <a:spLocks noGrp="1"/>
          </p:cNvSpPr>
          <p:nvPr>
            <p:ph type="ftr" sz="quarter" idx="11"/>
          </p:nvPr>
        </p:nvSpPr>
        <p:spPr/>
        <p:txBody>
          <a:bodyPr/>
          <a:lstStyle/>
          <a:p>
            <a:r>
              <a:rPr lang="it-IT" smtClean="0"/>
              <a:t>Anno Scolastico 2013/14</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157C28-C155-49DD-A6D6-2E47137A33C8}" type="datetime1">
              <a:rPr lang="it-IT" smtClean="0"/>
              <a:pPr/>
              <a:t>27/05/2015</a:t>
            </a:fld>
            <a:endParaRPr lang="it-IT"/>
          </a:p>
        </p:txBody>
      </p:sp>
      <p:sp>
        <p:nvSpPr>
          <p:cNvPr id="5" name="Segnaposto piè di pagina 4"/>
          <p:cNvSpPr>
            <a:spLocks noGrp="1"/>
          </p:cNvSpPr>
          <p:nvPr>
            <p:ph type="ftr" sz="quarter" idx="11"/>
          </p:nvPr>
        </p:nvSpPr>
        <p:spPr/>
        <p:txBody>
          <a:bodyPr/>
          <a:lstStyle/>
          <a:p>
            <a:r>
              <a:rPr lang="it-IT" smtClean="0"/>
              <a:t>Anno Scolastico 2013/14</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4BEFC8-D4F7-44DF-B10B-8D16C6655743}" type="datetime1">
              <a:rPr lang="it-IT" smtClean="0"/>
              <a:pPr/>
              <a:t>27/05/2015</a:t>
            </a:fld>
            <a:endParaRPr lang="it-IT"/>
          </a:p>
        </p:txBody>
      </p:sp>
      <p:sp>
        <p:nvSpPr>
          <p:cNvPr id="5" name="Segnaposto piè di pagina 4"/>
          <p:cNvSpPr>
            <a:spLocks noGrp="1"/>
          </p:cNvSpPr>
          <p:nvPr>
            <p:ph type="ftr" sz="quarter" idx="11"/>
          </p:nvPr>
        </p:nvSpPr>
        <p:spPr/>
        <p:txBody>
          <a:bodyPr/>
          <a:lstStyle/>
          <a:p>
            <a:r>
              <a:rPr lang="it-IT" smtClean="0"/>
              <a:t>Anno Scolastico 2013/14</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24038A-6485-4D19-8DEB-9886A5659468}" type="datetime1">
              <a:rPr lang="it-IT" smtClean="0"/>
              <a:pPr/>
              <a:t>27/05/2015</a:t>
            </a:fld>
            <a:endParaRPr lang="it-IT"/>
          </a:p>
        </p:txBody>
      </p:sp>
      <p:sp>
        <p:nvSpPr>
          <p:cNvPr id="5" name="Segnaposto piè di pagina 4"/>
          <p:cNvSpPr>
            <a:spLocks noGrp="1"/>
          </p:cNvSpPr>
          <p:nvPr>
            <p:ph type="ftr" sz="quarter" idx="11"/>
          </p:nvPr>
        </p:nvSpPr>
        <p:spPr/>
        <p:txBody>
          <a:bodyPr/>
          <a:lstStyle/>
          <a:p>
            <a:r>
              <a:rPr lang="it-IT" smtClean="0"/>
              <a:t>Anno Scolastico 2013/14</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08E398A-8C50-4A0B-8227-0A5433FDE3D1}" type="datetime1">
              <a:rPr lang="it-IT" smtClean="0"/>
              <a:pPr/>
              <a:t>27/05/2015</a:t>
            </a:fld>
            <a:endParaRPr lang="it-IT"/>
          </a:p>
        </p:txBody>
      </p:sp>
      <p:sp>
        <p:nvSpPr>
          <p:cNvPr id="5" name="Segnaposto piè di pagina 4"/>
          <p:cNvSpPr>
            <a:spLocks noGrp="1"/>
          </p:cNvSpPr>
          <p:nvPr>
            <p:ph type="ftr" sz="quarter" idx="11"/>
          </p:nvPr>
        </p:nvSpPr>
        <p:spPr/>
        <p:txBody>
          <a:bodyPr/>
          <a:lstStyle/>
          <a:p>
            <a:r>
              <a:rPr lang="it-IT" smtClean="0"/>
              <a:t>Anno Scolastico 2013/14</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C2F9F0-50AD-45D3-BDA4-EDF2517AAB30}" type="datetime1">
              <a:rPr lang="it-IT" smtClean="0"/>
              <a:pPr/>
              <a:t>27/05/2015</a:t>
            </a:fld>
            <a:endParaRPr lang="it-IT"/>
          </a:p>
        </p:txBody>
      </p:sp>
      <p:sp>
        <p:nvSpPr>
          <p:cNvPr id="6" name="Segnaposto piè di pagina 5"/>
          <p:cNvSpPr>
            <a:spLocks noGrp="1"/>
          </p:cNvSpPr>
          <p:nvPr>
            <p:ph type="ftr" sz="quarter" idx="11"/>
          </p:nvPr>
        </p:nvSpPr>
        <p:spPr/>
        <p:txBody>
          <a:bodyPr/>
          <a:lstStyle/>
          <a:p>
            <a:r>
              <a:rPr lang="it-IT" smtClean="0"/>
              <a:t>Anno Scolastico 2013/14</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9E7CF62-05F5-4423-BA87-05345C3D50D1}" type="datetime1">
              <a:rPr lang="it-IT" smtClean="0"/>
              <a:pPr/>
              <a:t>27/05/2015</a:t>
            </a:fld>
            <a:endParaRPr lang="it-IT"/>
          </a:p>
        </p:txBody>
      </p:sp>
      <p:sp>
        <p:nvSpPr>
          <p:cNvPr id="8" name="Segnaposto piè di pagina 7"/>
          <p:cNvSpPr>
            <a:spLocks noGrp="1"/>
          </p:cNvSpPr>
          <p:nvPr>
            <p:ph type="ftr" sz="quarter" idx="11"/>
          </p:nvPr>
        </p:nvSpPr>
        <p:spPr/>
        <p:txBody>
          <a:bodyPr/>
          <a:lstStyle/>
          <a:p>
            <a:r>
              <a:rPr lang="it-IT" smtClean="0"/>
              <a:t>Anno Scolastico 2013/14</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4231890-41F1-4007-9153-4DC61407455E}" type="datetime1">
              <a:rPr lang="it-IT" smtClean="0"/>
              <a:pPr/>
              <a:t>27/05/2015</a:t>
            </a:fld>
            <a:endParaRPr lang="it-IT"/>
          </a:p>
        </p:txBody>
      </p:sp>
      <p:sp>
        <p:nvSpPr>
          <p:cNvPr id="4" name="Segnaposto piè di pagina 3"/>
          <p:cNvSpPr>
            <a:spLocks noGrp="1"/>
          </p:cNvSpPr>
          <p:nvPr>
            <p:ph type="ftr" sz="quarter" idx="11"/>
          </p:nvPr>
        </p:nvSpPr>
        <p:spPr/>
        <p:txBody>
          <a:bodyPr/>
          <a:lstStyle/>
          <a:p>
            <a:r>
              <a:rPr lang="it-IT" smtClean="0"/>
              <a:t>Anno Scolastico 2013/14</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1D4E322-ABC6-4E48-81A6-E7ACA0EB7306}" type="datetime1">
              <a:rPr lang="it-IT" smtClean="0"/>
              <a:pPr/>
              <a:t>27/05/2015</a:t>
            </a:fld>
            <a:endParaRPr lang="it-IT"/>
          </a:p>
        </p:txBody>
      </p:sp>
      <p:sp>
        <p:nvSpPr>
          <p:cNvPr id="3" name="Segnaposto piè di pagina 2"/>
          <p:cNvSpPr>
            <a:spLocks noGrp="1"/>
          </p:cNvSpPr>
          <p:nvPr>
            <p:ph type="ftr" sz="quarter" idx="11"/>
          </p:nvPr>
        </p:nvSpPr>
        <p:spPr/>
        <p:txBody>
          <a:bodyPr/>
          <a:lstStyle/>
          <a:p>
            <a:r>
              <a:rPr lang="it-IT" smtClean="0"/>
              <a:t>Anno Scolastico 2013/14</a:t>
            </a:r>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D2D7E33-AA91-4FBC-A4A5-1B7307AD6860}" type="datetime1">
              <a:rPr lang="it-IT" smtClean="0"/>
              <a:pPr/>
              <a:t>27/05/2015</a:t>
            </a:fld>
            <a:endParaRPr lang="it-IT"/>
          </a:p>
        </p:txBody>
      </p:sp>
      <p:sp>
        <p:nvSpPr>
          <p:cNvPr id="6" name="Segnaposto piè di pagina 5"/>
          <p:cNvSpPr>
            <a:spLocks noGrp="1"/>
          </p:cNvSpPr>
          <p:nvPr>
            <p:ph type="ftr" sz="quarter" idx="11"/>
          </p:nvPr>
        </p:nvSpPr>
        <p:spPr/>
        <p:txBody>
          <a:bodyPr/>
          <a:lstStyle/>
          <a:p>
            <a:r>
              <a:rPr lang="it-IT" smtClean="0"/>
              <a:t>Anno Scolastico 2013/14</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812D8B1-9649-44F8-ADA1-FC3DE6BA0513}" type="datetime1">
              <a:rPr lang="it-IT" smtClean="0"/>
              <a:pPr/>
              <a:t>27/05/2015</a:t>
            </a:fld>
            <a:endParaRPr lang="it-IT"/>
          </a:p>
        </p:txBody>
      </p:sp>
      <p:sp>
        <p:nvSpPr>
          <p:cNvPr id="6" name="Segnaposto piè di pagina 5"/>
          <p:cNvSpPr>
            <a:spLocks noGrp="1"/>
          </p:cNvSpPr>
          <p:nvPr>
            <p:ph type="ftr" sz="quarter" idx="11"/>
          </p:nvPr>
        </p:nvSpPr>
        <p:spPr/>
        <p:txBody>
          <a:bodyPr/>
          <a:lstStyle/>
          <a:p>
            <a:r>
              <a:rPr lang="it-IT" smtClean="0"/>
              <a:t>Anno Scolastico 2013/14</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C2CAD-A8AD-451B-A480-288058DF47F7}" type="datetime1">
              <a:rPr lang="it-IT" smtClean="0"/>
              <a:pPr/>
              <a:t>27/05/2015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Anno Scolastico 2013/14</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525344"/>
              <a:ext cx="9144000" cy="332656"/>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928670"/>
            </a:xfrm>
            <a:prstGeom prst="rect">
              <a:avLst/>
            </a:prstGeom>
            <a:grpFill/>
            <a:ln>
              <a:noFill/>
            </a:ln>
            <a:extLst/>
          </p:spPr>
        </p:pic>
      </p:grpSp>
      <p:sp>
        <p:nvSpPr>
          <p:cNvPr id="16" name="CasellaDiTesto 15"/>
          <p:cNvSpPr txBox="1"/>
          <p:nvPr/>
        </p:nvSpPr>
        <p:spPr>
          <a:xfrm>
            <a:off x="0" y="0"/>
            <a:ext cx="9144000" cy="338554"/>
          </a:xfrm>
          <a:prstGeom prst="rect">
            <a:avLst/>
          </a:prstGeom>
          <a:noFill/>
        </p:spPr>
        <p:txBody>
          <a:bodyPr>
            <a:spAutoFit/>
          </a:bodyPr>
          <a:lstStyle/>
          <a:p>
            <a:pPr algn="ctr" fontAlgn="auto">
              <a:spcBef>
                <a:spcPts val="0"/>
              </a:spcBef>
              <a:spcAft>
                <a:spcPts val="0"/>
              </a:spcAft>
              <a:defRPr/>
            </a:pPr>
            <a:r>
              <a:rPr lang="it-IT" sz="1600" i="1" dirty="0" smtClean="0">
                <a:solidFill>
                  <a:schemeClr val="accent5">
                    <a:lumMod val="40000"/>
                    <a:lumOff val="60000"/>
                  </a:schemeClr>
                </a:solidFill>
                <a:latin typeface="Arial" pitchFamily="34" charset="0"/>
                <a:cs typeface="Arial" pitchFamily="34" charset="0"/>
              </a:rPr>
              <a:t>Progettazione Costruzioni ed Impianti </a:t>
            </a:r>
            <a:endParaRPr lang="it-IT" sz="1600" i="1" dirty="0">
              <a:solidFill>
                <a:schemeClr val="accent5">
                  <a:lumMod val="40000"/>
                  <a:lumOff val="6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139952" y="980728"/>
            <a:ext cx="936104" cy="877597"/>
          </a:xfrm>
          <a:prstGeom prst="rect">
            <a:avLst/>
          </a:prstGeom>
          <a:noFill/>
          <a:ln w="9525">
            <a:noFill/>
            <a:miter lim="800000"/>
            <a:headEnd/>
            <a:tailEnd/>
          </a:ln>
        </p:spPr>
      </p:pic>
      <p:sp>
        <p:nvSpPr>
          <p:cNvPr id="10" name="Segnaposto piè di pagina 18"/>
          <p:cNvSpPr>
            <a:spLocks noGrp="1"/>
          </p:cNvSpPr>
          <p:nvPr>
            <p:ph type="ftr" sz="quarter" idx="11"/>
          </p:nvPr>
        </p:nvSpPr>
        <p:spPr>
          <a:xfrm>
            <a:off x="0" y="6429372"/>
            <a:ext cx="9144000" cy="428628"/>
          </a:xfrm>
        </p:spPr>
        <p:txBody>
          <a:bodyPr/>
          <a:lstStyle/>
          <a:p>
            <a:pPr>
              <a:defRPr/>
            </a:pPr>
            <a:r>
              <a:rPr lang="it-IT" sz="1600" dirty="0" smtClean="0">
                <a:solidFill>
                  <a:schemeClr val="tx2">
                    <a:lumMod val="75000"/>
                  </a:schemeClr>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1619672" y="2348880"/>
            <a:ext cx="5760640" cy="4015661"/>
          </a:xfrm>
          <a:prstGeom prst="rect">
            <a:avLst/>
          </a:prstGeom>
          <a:noFill/>
          <a:ln w="9525">
            <a:noFill/>
            <a:miter lim="800000"/>
            <a:headEnd/>
            <a:tailEnd/>
          </a:ln>
        </p:spPr>
      </p:pic>
      <p:sp>
        <p:nvSpPr>
          <p:cNvPr id="11" name="Sottotitolo 16"/>
          <p:cNvSpPr>
            <a:spLocks noGrp="1"/>
          </p:cNvSpPr>
          <p:nvPr>
            <p:ph type="subTitle" idx="1"/>
          </p:nvPr>
        </p:nvSpPr>
        <p:spPr>
          <a:xfrm>
            <a:off x="0" y="476672"/>
            <a:ext cx="9144000" cy="360040"/>
          </a:xfrm>
          <a:noFill/>
          <a:ln w="19050" cmpd="dbl">
            <a:noFill/>
            <a:prstDash val="sysDash"/>
          </a:ln>
        </p:spPr>
        <p:txBody>
          <a:bodyPr>
            <a:noAutofit/>
          </a:bodyPr>
          <a:lstStyle/>
          <a:p>
            <a:r>
              <a:rPr lang="it-IT" sz="1600" b="1" dirty="0" smtClean="0">
                <a:solidFill>
                  <a:schemeClr val="tx1"/>
                </a:solidFill>
                <a:latin typeface="Arial Unicode MS" pitchFamily="34" charset="-128"/>
                <a:ea typeface="Arial Unicode MS" pitchFamily="34" charset="-128"/>
                <a:cs typeface="Arial Unicode MS" pitchFamily="34" charset="-128"/>
              </a:rPr>
              <a:t>IMPIANTI TECNOLOGICI – CAP. IV</a:t>
            </a:r>
            <a:endParaRPr lang="it-IT" sz="1600" b="1" dirty="0">
              <a:solidFill>
                <a:schemeClr val="tx1"/>
              </a:solidFill>
              <a:latin typeface="Arial Unicode MS" pitchFamily="34" charset="-128"/>
              <a:ea typeface="Arial Unicode MS" pitchFamily="34" charset="-128"/>
              <a:cs typeface="Arial Unicode MS" pitchFamily="34" charset="-128"/>
            </a:endParaRPr>
          </a:p>
        </p:txBody>
      </p:sp>
      <p:sp>
        <p:nvSpPr>
          <p:cNvPr id="13" name="Sottotitolo 16"/>
          <p:cNvSpPr txBox="1">
            <a:spLocks/>
          </p:cNvSpPr>
          <p:nvPr/>
        </p:nvSpPr>
        <p:spPr>
          <a:xfrm>
            <a:off x="0" y="1916832"/>
            <a:ext cx="9144000" cy="360040"/>
          </a:xfrm>
          <a:prstGeom prst="rect">
            <a:avLst/>
          </a:prstGeom>
          <a:noFill/>
          <a:ln w="19050" cmpd="dbl">
            <a:noFill/>
            <a:prstDash val="sysDash"/>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1" i="0" u="none" strike="noStrike" kern="1200" cap="none" spc="0" normalizeH="0" baseline="0" noProof="0" dirty="0" smtClean="0">
                <a:ln>
                  <a:noFill/>
                </a:ln>
                <a:solidFill>
                  <a:schemeClr val="accent1"/>
                </a:solidFill>
                <a:effectLst/>
                <a:uLnTx/>
                <a:uFillTx/>
                <a:latin typeface="Arial Black" pitchFamily="34" charset="0"/>
                <a:cs typeface="Arial" pitchFamily="34" charset="0"/>
              </a:rPr>
              <a:t>IMPIANTO RISCALDAMENTO DEI LOCALI </a:t>
            </a:r>
            <a:r>
              <a:rPr kumimoji="0" lang="it-IT" sz="1600" b="1" i="0" u="none" strike="noStrike" kern="1200" cap="none" spc="0" normalizeH="0" baseline="0" noProof="0" dirty="0" err="1" smtClean="0">
                <a:ln>
                  <a:noFill/>
                </a:ln>
                <a:solidFill>
                  <a:schemeClr val="accent1"/>
                </a:solidFill>
                <a:effectLst/>
                <a:uLnTx/>
                <a:uFillTx/>
                <a:latin typeface="Arial Black" pitchFamily="34" charset="0"/>
                <a:cs typeface="Arial" pitchFamily="34" charset="0"/>
              </a:rPr>
              <a:t>DI</a:t>
            </a:r>
            <a:r>
              <a:rPr kumimoji="0" lang="it-IT" sz="1600" b="1" i="0" u="none" strike="noStrike" kern="1200" cap="none" spc="0" normalizeH="0" baseline="0" noProof="0" dirty="0" smtClean="0">
                <a:ln>
                  <a:noFill/>
                </a:ln>
                <a:solidFill>
                  <a:schemeClr val="accent1"/>
                </a:solidFill>
                <a:effectLst/>
                <a:uLnTx/>
                <a:uFillTx/>
                <a:latin typeface="Arial Black" pitchFamily="34" charset="0"/>
                <a:cs typeface="Arial" pitchFamily="34" charset="0"/>
              </a:rPr>
              <a:t> ABITAZIONE</a:t>
            </a:r>
            <a:endParaRPr kumimoji="0" lang="it-IT" sz="1600" b="1" i="0" u="none" strike="noStrike" kern="1200" cap="none" spc="0" normalizeH="0" baseline="0" noProof="0" dirty="0">
              <a:ln>
                <a:noFill/>
              </a:ln>
              <a:solidFill>
                <a:schemeClr val="accent1"/>
              </a:solidFill>
              <a:effectLst/>
              <a:uLnTx/>
              <a:uFillTx/>
              <a:latin typeface="Arial Black"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Impianto Autonomo</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251520" y="1772816"/>
            <a:ext cx="8568952" cy="3139321"/>
          </a:xfrm>
          <a:prstGeom prst="rect">
            <a:avLst/>
          </a:prstGeom>
        </p:spPr>
        <p:txBody>
          <a:bodyPr wrap="square">
            <a:spAutoFit/>
          </a:bodyPr>
          <a:lstStyle/>
          <a:p>
            <a:pPr algn="just"/>
            <a:r>
              <a:rPr lang="it-IT" b="1" dirty="0" smtClean="0"/>
              <a:t>E' la tipologia più diffusa</a:t>
            </a:r>
            <a:r>
              <a:rPr lang="it-IT" dirty="0" smtClean="0"/>
              <a:t>. Ogni appartamento dispone di una propria caldaia. Il combustibile usato in prevalenza è il metano. L’impianto autonomo consente di impostare le temperature in base alle esigenze individuali, tuttavia non è detto che questo tipo di impianto porti sempre a dei consumi inferiori rispetto a quello centralizzato. I consumi sono infatti influenzati da vari fattori, tra cui </a:t>
            </a:r>
            <a:r>
              <a:rPr lang="it-IT" b="1" dirty="0" smtClean="0">
                <a:solidFill>
                  <a:srgbClr val="C00000"/>
                </a:solidFill>
              </a:rPr>
              <a:t>l’isolamento delle pareti</a:t>
            </a:r>
            <a:r>
              <a:rPr lang="it-IT" dirty="0" smtClean="0"/>
              <a:t>.</a:t>
            </a:r>
          </a:p>
          <a:p>
            <a:pPr algn="just"/>
            <a:r>
              <a:rPr lang="it-IT" dirty="0" smtClean="0"/>
              <a:t>Se le pareti non sono adeguatamente isolate, ci può essere anche sottrazione di calore da parte dell’appartamento adiacente, quando in questo il riscaldamento è spento, con conseguente aumento di consumi nell’unità in cui, invece, è acceso. L’utente deve far visionare l’impianto </a:t>
            </a:r>
            <a:r>
              <a:rPr lang="it-IT" b="1" i="1" dirty="0" smtClean="0"/>
              <a:t>una volta l’anno da un tecnico</a:t>
            </a:r>
            <a:r>
              <a:rPr lang="it-IT" dirty="0" smtClean="0"/>
              <a:t>, che deve fornire </a:t>
            </a:r>
            <a:r>
              <a:rPr lang="it-IT" b="1" dirty="0" smtClean="0">
                <a:solidFill>
                  <a:srgbClr val="002060"/>
                </a:solidFill>
              </a:rPr>
              <a:t>un libretto di manutenzione</a:t>
            </a:r>
            <a:r>
              <a:rPr lang="it-IT" dirty="0" smtClean="0"/>
              <a:t> su cui annota gli interventi e appone la firma. Ogni due anni lo stesso tecnico deve eseguire l’analisi dei fumi ed un controllo della canna fumaria.</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Analisi dei fumi</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79512" y="4221088"/>
            <a:ext cx="8784976" cy="1200329"/>
          </a:xfrm>
          <a:prstGeom prst="rect">
            <a:avLst/>
          </a:prstGeom>
        </p:spPr>
        <p:txBody>
          <a:bodyPr wrap="square">
            <a:spAutoFit/>
          </a:bodyPr>
          <a:lstStyle/>
          <a:p>
            <a:pPr algn="just"/>
            <a:r>
              <a:rPr lang="it-IT" dirty="0" smtClean="0"/>
              <a:t>I controlli vengono eseguiti mediante un macchina di rilevazioni chiamata anche </a:t>
            </a:r>
            <a:r>
              <a:rPr lang="it-IT" b="1" dirty="0" smtClean="0"/>
              <a:t>macchina dei fumi</a:t>
            </a:r>
            <a:r>
              <a:rPr lang="it-IT" dirty="0" smtClean="0"/>
              <a:t>.</a:t>
            </a:r>
          </a:p>
          <a:p>
            <a:pPr algn="just"/>
            <a:r>
              <a:rPr lang="it-IT" dirty="0" smtClean="0"/>
              <a:t>Si procede con l' inserimento della </a:t>
            </a:r>
            <a:r>
              <a:rPr lang="it-IT" b="1" dirty="0" smtClean="0"/>
              <a:t>sonda fumi</a:t>
            </a:r>
            <a:r>
              <a:rPr lang="it-IT" dirty="0" smtClean="0"/>
              <a:t> nel foro praticato nel condotto fumario e si esegue una media dei valori riscontrati dalla macchina.</a:t>
            </a:r>
            <a:endParaRPr lang="it-IT" dirty="0"/>
          </a:p>
        </p:txBody>
      </p:sp>
      <p:pic>
        <p:nvPicPr>
          <p:cNvPr id="14" name="Picture 2"/>
          <p:cNvPicPr>
            <a:picLocks noChangeAspect="1" noChangeArrowheads="1"/>
          </p:cNvPicPr>
          <p:nvPr/>
        </p:nvPicPr>
        <p:blipFill>
          <a:blip r:embed="rId4" cstate="print"/>
          <a:srcRect/>
          <a:stretch>
            <a:fillRect/>
          </a:stretch>
        </p:blipFill>
        <p:spPr bwMode="auto">
          <a:xfrm>
            <a:off x="3203848" y="1628800"/>
            <a:ext cx="2592288" cy="2592288"/>
          </a:xfrm>
          <a:prstGeom prst="rect">
            <a:avLst/>
          </a:prstGeom>
          <a:noFill/>
          <a:ln w="9525">
            <a:noFill/>
            <a:miter lim="800000"/>
            <a:headEnd/>
            <a:tailEnd/>
          </a:ln>
        </p:spPr>
      </p:pic>
      <p:sp>
        <p:nvSpPr>
          <p:cNvPr id="15" name="Rettangolo 14"/>
          <p:cNvSpPr/>
          <p:nvPr/>
        </p:nvSpPr>
        <p:spPr>
          <a:xfrm>
            <a:off x="1331640" y="1196752"/>
            <a:ext cx="7632848" cy="369332"/>
          </a:xfrm>
          <a:prstGeom prst="rect">
            <a:avLst/>
          </a:prstGeom>
        </p:spPr>
        <p:txBody>
          <a:bodyPr wrap="square">
            <a:spAutoFit/>
          </a:bodyPr>
          <a:lstStyle/>
          <a:p>
            <a:r>
              <a:rPr lang="it-IT" dirty="0" smtClean="0"/>
              <a:t>Analisi fumi significa attenersi alle disposizioni regionali sui controlli periodici.</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369332"/>
          </a:xfrm>
          <a:prstGeom prst="rect">
            <a:avLst/>
          </a:prstGeom>
          <a:noFill/>
          <a:ln w="9525">
            <a:noFill/>
            <a:miter lim="800000"/>
            <a:headEnd/>
            <a:tailEnd/>
          </a:ln>
        </p:spPr>
        <p:txBody>
          <a:bodyPr wrap="square">
            <a:spAutoFit/>
          </a:bodyPr>
          <a:lstStyle/>
          <a:p>
            <a:pPr algn="ctr"/>
            <a:r>
              <a:rPr lang="it-IT" b="1" dirty="0" smtClean="0">
                <a:latin typeface="Arial" pitchFamily="34" charset="0"/>
                <a:cs typeface="Arial" pitchFamily="34" charset="0"/>
              </a:rPr>
              <a:t>Teleriscaldamento (TLR)</a:t>
            </a:r>
            <a:endParaRPr lang="it-IT" sz="2000" b="1" i="1" dirty="0">
              <a:latin typeface="Arial" pitchFamily="34" charset="0"/>
              <a:cs typeface="Arial" pitchFamily="34"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323528" y="1268760"/>
            <a:ext cx="6768752" cy="2862322"/>
          </a:xfrm>
          <a:prstGeom prst="rect">
            <a:avLst/>
          </a:prstGeom>
        </p:spPr>
        <p:txBody>
          <a:bodyPr wrap="square">
            <a:spAutoFit/>
          </a:bodyPr>
          <a:lstStyle/>
          <a:p>
            <a:pPr algn="just"/>
            <a:r>
              <a:rPr lang="it-IT" dirty="0" smtClean="0"/>
              <a:t>                   Il teleriscaldamento è una forma di riscaldamento che consiste essenzialmente nella distribuzione, attraverso una rete di tubazioni isolate e interrate, di acqua calda acqua surriscaldata o vapore (</a:t>
            </a:r>
            <a:r>
              <a:rPr lang="it-IT" b="1" dirty="0" smtClean="0"/>
              <a:t>fluidi </a:t>
            </a:r>
            <a:r>
              <a:rPr lang="it-IT" b="1" dirty="0" err="1" smtClean="0"/>
              <a:t>termovettori</a:t>
            </a:r>
            <a:r>
              <a:rPr lang="it-IT" dirty="0" smtClean="0"/>
              <a:t>), proveniente da una grossa centrale di produzione, alle abitazioni con successivo ritorno dei suddetti alla stessa centrale.</a:t>
            </a:r>
          </a:p>
          <a:p>
            <a:pPr algn="just"/>
            <a:r>
              <a:rPr lang="it-IT" dirty="0" smtClean="0"/>
              <a:t>Il calore è solitamente prodotto in una centrale di cogenerazione termoelettrica a gas naturale/combustibili fossili o biomasse, oppure utilizzando il calore proveniente dalla termovalorizzazione dei rifiuti solidi urbani o da fonti geotermiche (Ferrara).</a:t>
            </a:r>
            <a:endParaRPr lang="it-IT" dirty="0"/>
          </a:p>
        </p:txBody>
      </p:sp>
      <p:pic>
        <p:nvPicPr>
          <p:cNvPr id="7170" name="Picture 2"/>
          <p:cNvPicPr>
            <a:picLocks noChangeAspect="1" noChangeArrowheads="1"/>
          </p:cNvPicPr>
          <p:nvPr/>
        </p:nvPicPr>
        <p:blipFill>
          <a:blip r:embed="rId4" cstate="print"/>
          <a:srcRect/>
          <a:stretch>
            <a:fillRect/>
          </a:stretch>
        </p:blipFill>
        <p:spPr bwMode="auto">
          <a:xfrm>
            <a:off x="7236296" y="1340768"/>
            <a:ext cx="1676400" cy="4210050"/>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1907704" y="4172884"/>
            <a:ext cx="4034036" cy="218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Caldaie per usi civili</a:t>
            </a:r>
            <a:endParaRPr lang="it-IT" sz="2400" b="1" i="1" dirty="0">
              <a:latin typeface="Arial" pitchFamily="34" charset="0"/>
              <a:cs typeface="Arial" pitchFamily="34"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79512" y="1772816"/>
            <a:ext cx="8712968" cy="2031325"/>
          </a:xfrm>
          <a:prstGeom prst="rect">
            <a:avLst/>
          </a:prstGeom>
          <a:ln w="41275">
            <a:solidFill>
              <a:schemeClr val="tx1"/>
            </a:solidFill>
            <a:prstDash val="sysDash"/>
          </a:ln>
        </p:spPr>
        <p:txBody>
          <a:bodyPr wrap="square">
            <a:spAutoFit/>
          </a:bodyPr>
          <a:lstStyle/>
          <a:p>
            <a:pPr algn="just"/>
            <a:r>
              <a:rPr lang="it-IT" dirty="0" smtClean="0"/>
              <a:t>Esistono quindi tante possibilità differenti di classificazione delle caldaie. Per scegliere la caldaia più adatta alle proprie necessità di riscaldamento è quindi necessario aver ben chiare tutte queste caratteristiche, ad esempio se la caldaia serve </a:t>
            </a:r>
            <a:r>
              <a:rPr lang="it-IT" b="1" dirty="0" smtClean="0">
                <a:solidFill>
                  <a:srgbClr val="002060"/>
                </a:solidFill>
              </a:rPr>
              <a:t>solo per il riscaldamento </a:t>
            </a:r>
            <a:r>
              <a:rPr lang="it-IT" dirty="0" smtClean="0"/>
              <a:t>o anche per la </a:t>
            </a:r>
            <a:r>
              <a:rPr lang="it-IT" b="1" dirty="0" smtClean="0">
                <a:solidFill>
                  <a:srgbClr val="002060"/>
                </a:solidFill>
              </a:rPr>
              <a:t>produzione di acqua calda sanitaria</a:t>
            </a:r>
            <a:r>
              <a:rPr lang="it-IT" dirty="0" smtClean="0"/>
              <a:t>, oppure le </a:t>
            </a:r>
            <a:r>
              <a:rPr lang="it-IT" b="1" dirty="0" smtClean="0">
                <a:solidFill>
                  <a:srgbClr val="002060"/>
                </a:solidFill>
              </a:rPr>
              <a:t>dimensioni degli ambienti </a:t>
            </a:r>
            <a:r>
              <a:rPr lang="it-IT" dirty="0" smtClean="0"/>
              <a:t>che si vuole riscaldare (più è grande lo spazio e maggiore dovrà essere la potenza nominale), il </a:t>
            </a:r>
            <a:r>
              <a:rPr lang="it-IT" b="1" dirty="0" smtClean="0">
                <a:solidFill>
                  <a:srgbClr val="002060"/>
                </a:solidFill>
              </a:rPr>
              <a:t>luogo</a:t>
            </a:r>
            <a:r>
              <a:rPr lang="it-IT" dirty="0" smtClean="0"/>
              <a:t> dove la si vuole installare (all’interno o all’esterno dell’abitazione), e così via.</a:t>
            </a:r>
            <a:endParaRPr lang="it-IT" dirty="0"/>
          </a:p>
        </p:txBody>
      </p:sp>
      <p:sp>
        <p:nvSpPr>
          <p:cNvPr id="14" name="Rettangolo 13"/>
          <p:cNvSpPr/>
          <p:nvPr/>
        </p:nvSpPr>
        <p:spPr>
          <a:xfrm>
            <a:off x="1331640" y="1196752"/>
            <a:ext cx="7632848" cy="369332"/>
          </a:xfrm>
          <a:prstGeom prst="rect">
            <a:avLst/>
          </a:prstGeom>
        </p:spPr>
        <p:txBody>
          <a:bodyPr wrap="square">
            <a:spAutoFit/>
          </a:bodyPr>
          <a:lstStyle/>
          <a:p>
            <a:pPr algn="ctr"/>
            <a:r>
              <a:rPr lang="it-IT" dirty="0" err="1" smtClean="0"/>
              <a:t>Classificazione…</a:t>
            </a:r>
            <a:endParaRPr lang="it-IT" dirty="0"/>
          </a:p>
        </p:txBody>
      </p:sp>
      <p:sp>
        <p:nvSpPr>
          <p:cNvPr id="15" name="Rettangolo arrotondato 14"/>
          <p:cNvSpPr/>
          <p:nvPr/>
        </p:nvSpPr>
        <p:spPr>
          <a:xfrm>
            <a:off x="251520" y="4725144"/>
            <a:ext cx="28803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CALDAIA MURALE</a:t>
            </a:r>
            <a:endParaRPr lang="it-IT" dirty="0"/>
          </a:p>
        </p:txBody>
      </p:sp>
      <p:sp>
        <p:nvSpPr>
          <p:cNvPr id="16" name="Rettangolo arrotondato 15"/>
          <p:cNvSpPr/>
          <p:nvPr/>
        </p:nvSpPr>
        <p:spPr>
          <a:xfrm>
            <a:off x="251520" y="5733256"/>
            <a:ext cx="28803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CALDAIA A BASAMENTO</a:t>
            </a:r>
            <a:endParaRPr lang="it-IT" dirty="0"/>
          </a:p>
        </p:txBody>
      </p:sp>
      <p:sp>
        <p:nvSpPr>
          <p:cNvPr id="17" name="Parentesi graffa aperta 16"/>
          <p:cNvSpPr/>
          <p:nvPr/>
        </p:nvSpPr>
        <p:spPr>
          <a:xfrm>
            <a:off x="3203848" y="4293096"/>
            <a:ext cx="216024"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srgbClr val="002060"/>
              </a:solidFill>
            </a:endParaRPr>
          </a:p>
        </p:txBody>
      </p:sp>
      <p:sp>
        <p:nvSpPr>
          <p:cNvPr id="18" name="Rettangolo 17"/>
          <p:cNvSpPr/>
          <p:nvPr/>
        </p:nvSpPr>
        <p:spPr>
          <a:xfrm>
            <a:off x="3491880" y="4149080"/>
            <a:ext cx="4968552" cy="4320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Caldaia a camera aperta ("a tiraggio naturale")</a:t>
            </a:r>
            <a:endParaRPr lang="it-IT" b="1" dirty="0">
              <a:solidFill>
                <a:srgbClr val="002060"/>
              </a:solidFill>
            </a:endParaRPr>
          </a:p>
        </p:txBody>
      </p:sp>
      <p:sp>
        <p:nvSpPr>
          <p:cNvPr id="19" name="Rettangolo 18"/>
          <p:cNvSpPr/>
          <p:nvPr/>
        </p:nvSpPr>
        <p:spPr>
          <a:xfrm>
            <a:off x="3491880" y="4725144"/>
            <a:ext cx="4968552" cy="4320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Caldaia a camera stagna ("a tiraggio forzato")</a:t>
            </a:r>
            <a:endParaRPr lang="it-IT" b="1" dirty="0">
              <a:solidFill>
                <a:srgbClr val="002060"/>
              </a:solidFill>
            </a:endParaRPr>
          </a:p>
        </p:txBody>
      </p:sp>
      <p:sp>
        <p:nvSpPr>
          <p:cNvPr id="20" name="Rettangolo 19"/>
          <p:cNvSpPr/>
          <p:nvPr/>
        </p:nvSpPr>
        <p:spPr>
          <a:xfrm>
            <a:off x="3491880" y="5301208"/>
            <a:ext cx="4968552" cy="4320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Caldaia tradizionale “a condensazione”</a:t>
            </a:r>
            <a:endParaRPr lang="it-IT"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Caldaia murale</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79512" y="1700808"/>
            <a:ext cx="8784976" cy="923330"/>
          </a:xfrm>
          <a:prstGeom prst="rect">
            <a:avLst/>
          </a:prstGeom>
        </p:spPr>
        <p:txBody>
          <a:bodyPr wrap="square">
            <a:spAutoFit/>
          </a:bodyPr>
          <a:lstStyle/>
          <a:p>
            <a:pPr algn="just"/>
            <a:r>
              <a:rPr lang="it-IT" dirty="0" smtClean="0"/>
              <a:t>Hanno potenze comprese tra i </a:t>
            </a:r>
            <a:r>
              <a:rPr lang="it-IT" b="1" dirty="0" smtClean="0"/>
              <a:t>24 kW </a:t>
            </a:r>
            <a:r>
              <a:rPr lang="it-IT" dirty="0" smtClean="0"/>
              <a:t>ed i </a:t>
            </a:r>
            <a:r>
              <a:rPr lang="it-IT" b="1" dirty="0" smtClean="0"/>
              <a:t>32 kW</a:t>
            </a:r>
            <a:r>
              <a:rPr lang="it-IT" dirty="0" smtClean="0"/>
              <a:t>. Questo tipo di generatore di calore è, in alcuni casi, dotato di bollitore di ridotte dimensioni per la produzione di acqua calda sanitaria.</a:t>
            </a:r>
            <a:endParaRPr lang="it-IT" dirty="0"/>
          </a:p>
        </p:txBody>
      </p:sp>
      <p:sp>
        <p:nvSpPr>
          <p:cNvPr id="14" name="Rettangolo 13"/>
          <p:cNvSpPr/>
          <p:nvPr/>
        </p:nvSpPr>
        <p:spPr>
          <a:xfrm>
            <a:off x="323528" y="2636912"/>
            <a:ext cx="6696744" cy="1754326"/>
          </a:xfrm>
          <a:prstGeom prst="rect">
            <a:avLst/>
          </a:prstGeom>
        </p:spPr>
        <p:txBody>
          <a:bodyPr wrap="square">
            <a:spAutoFit/>
          </a:bodyPr>
          <a:lstStyle/>
          <a:p>
            <a:r>
              <a:rPr lang="it-IT" dirty="0" smtClean="0"/>
              <a:t>a) </a:t>
            </a:r>
            <a:r>
              <a:rPr lang="it-IT" b="1" dirty="0" smtClean="0">
                <a:solidFill>
                  <a:schemeClr val="tx2"/>
                </a:solidFill>
              </a:rPr>
              <a:t>Caldaia a camera aperta ("a tiraggio naturale") </a:t>
            </a:r>
            <a:r>
              <a:rPr lang="it-IT" dirty="0" smtClean="0"/>
              <a:t>:</a:t>
            </a:r>
          </a:p>
          <a:p>
            <a:pPr algn="just"/>
            <a:r>
              <a:rPr lang="it-IT" dirty="0" smtClean="0"/>
              <a:t>Trae l’aria utile alla combustione del gas direttamente dall’ambiente per mezzo di una piccola apertura frontale. Si può utilizzare solo se abbiamo spazio sul balcone esterno, un apposito locale arieggiato, un’intercapedine nella parete esterna o nicchie appositamente progettate. </a:t>
            </a:r>
            <a:r>
              <a:rPr lang="it-IT" b="1" dirty="0" smtClean="0">
                <a:solidFill>
                  <a:srgbClr val="FF0000"/>
                </a:solidFill>
              </a:rPr>
              <a:t>NON È POSSIBILE INSTALLARLA IN CASA</a:t>
            </a:r>
            <a:endParaRPr lang="it-IT" dirty="0"/>
          </a:p>
        </p:txBody>
      </p:sp>
      <p:sp>
        <p:nvSpPr>
          <p:cNvPr id="15" name="Rettangolo 14"/>
          <p:cNvSpPr/>
          <p:nvPr/>
        </p:nvSpPr>
        <p:spPr>
          <a:xfrm>
            <a:off x="323528" y="4437112"/>
            <a:ext cx="6624736" cy="1754326"/>
          </a:xfrm>
          <a:prstGeom prst="rect">
            <a:avLst/>
          </a:prstGeom>
        </p:spPr>
        <p:txBody>
          <a:bodyPr wrap="square">
            <a:spAutoFit/>
          </a:bodyPr>
          <a:lstStyle/>
          <a:p>
            <a:r>
              <a:rPr lang="it-IT" dirty="0" smtClean="0"/>
              <a:t>b) </a:t>
            </a:r>
            <a:r>
              <a:rPr lang="it-IT" b="1" dirty="0" smtClean="0">
                <a:solidFill>
                  <a:schemeClr val="tx2"/>
                </a:solidFill>
              </a:rPr>
              <a:t>Caldaia a camera stagna("a tiraggio forzato") :</a:t>
            </a:r>
          </a:p>
          <a:p>
            <a:pPr algn="just"/>
            <a:r>
              <a:rPr lang="it-IT" dirty="0" smtClean="0"/>
              <a:t>La fiamma utile alla combustione del gas è del tutto isolata dall’ambiente e l’aria necessaria è tirata forzatamente (tramite un piccolo ventilatore) dall’esterno attraverso tubazioni che espellono contemporaneamente anche l’aria inquinata interna. Questa tipologia </a:t>
            </a:r>
            <a:r>
              <a:rPr lang="it-IT" b="1" dirty="0" smtClean="0"/>
              <a:t>può essere installata dentro casa</a:t>
            </a:r>
            <a:r>
              <a:rPr lang="it-IT" dirty="0" smtClean="0"/>
              <a:t>.</a:t>
            </a:r>
            <a:endParaRPr lang="it-IT" dirty="0"/>
          </a:p>
        </p:txBody>
      </p:sp>
      <p:pic>
        <p:nvPicPr>
          <p:cNvPr id="10242" name="Picture 2"/>
          <p:cNvPicPr>
            <a:picLocks noChangeAspect="1" noChangeArrowheads="1"/>
          </p:cNvPicPr>
          <p:nvPr/>
        </p:nvPicPr>
        <p:blipFill>
          <a:blip r:embed="rId4" cstate="print"/>
          <a:srcRect/>
          <a:stretch>
            <a:fillRect/>
          </a:stretch>
        </p:blipFill>
        <p:spPr bwMode="auto">
          <a:xfrm>
            <a:off x="7092280" y="2852936"/>
            <a:ext cx="194209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Caldaia murale</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79512" y="1700808"/>
            <a:ext cx="8784976" cy="1200329"/>
          </a:xfrm>
          <a:prstGeom prst="rect">
            <a:avLst/>
          </a:prstGeom>
        </p:spPr>
        <p:txBody>
          <a:bodyPr wrap="square">
            <a:spAutoFit/>
          </a:bodyPr>
          <a:lstStyle/>
          <a:p>
            <a:r>
              <a:rPr lang="it-IT" dirty="0" smtClean="0"/>
              <a:t>c) </a:t>
            </a:r>
            <a:r>
              <a:rPr lang="it-IT" b="1" dirty="0" smtClean="0">
                <a:solidFill>
                  <a:schemeClr val="tx2"/>
                </a:solidFill>
              </a:rPr>
              <a:t>Le caldaia a condensazione :</a:t>
            </a:r>
          </a:p>
          <a:p>
            <a:pPr algn="just"/>
            <a:r>
              <a:rPr lang="it-IT" dirty="0" smtClean="0"/>
              <a:t>sono caldaie caratterizzate da un </a:t>
            </a:r>
            <a:r>
              <a:rPr lang="it-IT" b="1" dirty="0" smtClean="0"/>
              <a:t>alto rendimento</a:t>
            </a:r>
            <a:r>
              <a:rPr lang="it-IT" dirty="0" smtClean="0"/>
              <a:t>, grazie al fatto che si recupera il calore di condensazione del vapore acqueo contenuto nei fumi della combustione che invece nelle caldaie tradizionali viene convogliato verso l’esterno.</a:t>
            </a:r>
            <a:endParaRPr lang="it-IT" dirty="0"/>
          </a:p>
        </p:txBody>
      </p:sp>
      <p:pic>
        <p:nvPicPr>
          <p:cNvPr id="11266" name="Picture 2"/>
          <p:cNvPicPr>
            <a:picLocks noChangeAspect="1" noChangeArrowheads="1"/>
          </p:cNvPicPr>
          <p:nvPr/>
        </p:nvPicPr>
        <p:blipFill>
          <a:blip r:embed="rId4" cstate="print"/>
          <a:srcRect/>
          <a:stretch>
            <a:fillRect/>
          </a:stretch>
        </p:blipFill>
        <p:spPr bwMode="auto">
          <a:xfrm>
            <a:off x="2411760" y="2924944"/>
            <a:ext cx="4176464" cy="33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Caldaia a basamento</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79512" y="1700808"/>
            <a:ext cx="8784976" cy="1754326"/>
          </a:xfrm>
          <a:prstGeom prst="rect">
            <a:avLst/>
          </a:prstGeom>
        </p:spPr>
        <p:txBody>
          <a:bodyPr wrap="square">
            <a:spAutoFit/>
          </a:bodyPr>
          <a:lstStyle/>
          <a:p>
            <a:pPr algn="just"/>
            <a:r>
              <a:rPr lang="it-IT" dirty="0" smtClean="0"/>
              <a:t>Tipicamente, le caldaie a basamento hanno dimensioni superiori di quelle pensili e sono destinate ad essere installate in locali specifici, le centrali termiche, che hanno potenze nettamente superiori a quelle standard per le comuni abitazioni. E' generalmente dotata di bollitore ad alta capacità. Anche queste possono essere a camera aperta o a camera stagna. Sono generalmente in acciaio e possono funzionare anche a combustibile solido</a:t>
            </a:r>
          </a:p>
          <a:p>
            <a:pPr algn="just"/>
            <a:r>
              <a:rPr lang="it-IT" dirty="0" smtClean="0"/>
              <a:t>(legno, </a:t>
            </a:r>
            <a:r>
              <a:rPr lang="it-IT" dirty="0" err="1" smtClean="0"/>
              <a:t>pellets</a:t>
            </a:r>
            <a:r>
              <a:rPr lang="it-IT" dirty="0" smtClean="0"/>
              <a:t>) o liquido (gasolio).</a:t>
            </a:r>
            <a:endParaRPr lang="it-IT" dirty="0"/>
          </a:p>
        </p:txBody>
      </p:sp>
      <p:pic>
        <p:nvPicPr>
          <p:cNvPr id="8194" name="Picture 2"/>
          <p:cNvPicPr>
            <a:picLocks noChangeAspect="1" noChangeArrowheads="1"/>
          </p:cNvPicPr>
          <p:nvPr/>
        </p:nvPicPr>
        <p:blipFill>
          <a:blip r:embed="rId4" cstate="print"/>
          <a:srcRect/>
          <a:stretch>
            <a:fillRect/>
          </a:stretch>
        </p:blipFill>
        <p:spPr bwMode="auto">
          <a:xfrm>
            <a:off x="2798440" y="3573016"/>
            <a:ext cx="3717776" cy="2638957"/>
          </a:xfrm>
          <a:prstGeom prst="rect">
            <a:avLst/>
          </a:prstGeom>
          <a:noFill/>
          <a:ln w="47625">
            <a:solidFill>
              <a:schemeClr val="tx2">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Dimensionamento di una caldaia</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163750" y="1916832"/>
            <a:ext cx="8823552" cy="3384376"/>
          </a:xfrm>
          <a:prstGeom prst="rect">
            <a:avLst/>
          </a:prstGeom>
          <a:noFill/>
          <a:ln w="9525">
            <a:noFill/>
            <a:miter lim="800000"/>
            <a:headEnd/>
            <a:tailEnd/>
          </a:ln>
        </p:spPr>
      </p:pic>
      <p:sp>
        <p:nvSpPr>
          <p:cNvPr id="13" name="Rettangolo 12"/>
          <p:cNvSpPr/>
          <p:nvPr/>
        </p:nvSpPr>
        <p:spPr>
          <a:xfrm>
            <a:off x="107504" y="4221088"/>
            <a:ext cx="4104456" cy="21602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Terminali scaldanti – A convezione naturale </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4" name="Rettangolo 13"/>
          <p:cNvSpPr/>
          <p:nvPr/>
        </p:nvSpPr>
        <p:spPr>
          <a:xfrm>
            <a:off x="3635896" y="1196752"/>
            <a:ext cx="2244156" cy="369332"/>
          </a:xfrm>
          <a:prstGeom prst="rect">
            <a:avLst/>
          </a:prstGeom>
          <a:solidFill>
            <a:schemeClr val="accent1"/>
          </a:solidFill>
          <a:ln w="28575">
            <a:solidFill>
              <a:schemeClr val="accent1"/>
            </a:solidFill>
          </a:ln>
        </p:spPr>
        <p:txBody>
          <a:bodyPr wrap="square">
            <a:spAutoFit/>
          </a:bodyPr>
          <a:lstStyle/>
          <a:p>
            <a:pPr algn="ctr"/>
            <a:r>
              <a:rPr lang="it-IT" b="1" dirty="0" smtClean="0">
                <a:solidFill>
                  <a:schemeClr val="bg1"/>
                </a:solidFill>
              </a:rPr>
              <a:t>RADIATORI</a:t>
            </a:r>
            <a:endParaRPr lang="it-IT" b="1"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4203378" y="1628800"/>
            <a:ext cx="1160710" cy="1365541"/>
          </a:xfrm>
          <a:prstGeom prst="rect">
            <a:avLst/>
          </a:prstGeom>
          <a:noFill/>
          <a:ln w="9525">
            <a:noFill/>
            <a:miter lim="800000"/>
            <a:headEnd/>
            <a:tailEnd/>
          </a:ln>
        </p:spPr>
      </p:pic>
      <p:sp>
        <p:nvSpPr>
          <p:cNvPr id="15" name="Rettangolo 14"/>
          <p:cNvSpPr/>
          <p:nvPr/>
        </p:nvSpPr>
        <p:spPr>
          <a:xfrm>
            <a:off x="323528" y="3068960"/>
            <a:ext cx="8496944" cy="1754326"/>
          </a:xfrm>
          <a:prstGeom prst="rect">
            <a:avLst/>
          </a:prstGeom>
        </p:spPr>
        <p:txBody>
          <a:bodyPr wrap="square">
            <a:spAutoFit/>
          </a:bodyPr>
          <a:lstStyle/>
          <a:p>
            <a:pPr algn="just"/>
            <a:r>
              <a:rPr lang="it-IT" dirty="0" smtClean="0"/>
              <a:t>Scaldano l’ambiente grazie al fluido scaldante che, proveniente dalla caldaia, cede calore all’ambiente attraverso le pareti dei radiatori stessi. La temperatura normale di esercizio prevede l’ingresso dell’acqua (dall’alto) a 60-80°C e una differenza in uscita di 10°C. Lo scambio di calore avviene in piccola parte per irraggiamento (30%) ed in quantità consistente per convezione (70%). Quelli in alluminio hanno un costo contenuto, sono leggeri e caratterizzati da una bassissima inerzia termica.</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t>DIMENSIONAMENTO e POSIZIONAMENTO RADIATORI</a:t>
            </a:r>
            <a:endParaRPr lang="it-IT" sz="24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79513" y="1844824"/>
            <a:ext cx="1040516" cy="1224136"/>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79511" y="3068960"/>
            <a:ext cx="1041797" cy="3168352"/>
          </a:xfrm>
          <a:prstGeom prst="rect">
            <a:avLst/>
          </a:prstGeom>
          <a:noFill/>
          <a:ln w="9525">
            <a:noFill/>
            <a:miter lim="800000"/>
            <a:headEnd/>
            <a:tailEnd/>
          </a:ln>
        </p:spPr>
      </p:pic>
      <p:sp>
        <p:nvSpPr>
          <p:cNvPr id="13" name="Rettangolo 12"/>
          <p:cNvSpPr/>
          <p:nvPr/>
        </p:nvSpPr>
        <p:spPr>
          <a:xfrm>
            <a:off x="1403648" y="1556792"/>
            <a:ext cx="7560840" cy="3631763"/>
          </a:xfrm>
          <a:prstGeom prst="rect">
            <a:avLst/>
          </a:prstGeom>
        </p:spPr>
        <p:txBody>
          <a:bodyPr wrap="square">
            <a:spAutoFit/>
          </a:bodyPr>
          <a:lstStyle/>
          <a:p>
            <a:pPr algn="just"/>
            <a:r>
              <a:rPr lang="it-IT" dirty="0" smtClean="0"/>
              <a:t>Il calcolo per il </a:t>
            </a:r>
            <a:r>
              <a:rPr lang="it-IT" b="1" dirty="0" smtClean="0"/>
              <a:t>dimensionamento</a:t>
            </a:r>
            <a:r>
              <a:rPr lang="it-IT" dirty="0" smtClean="0"/>
              <a:t> parte dal volume della stanza presa in considerazione. Il valore, espresso in calorie, richiesto per riscaldare una stanza varia da 30 a 40 kcal/</a:t>
            </a:r>
            <a:r>
              <a:rPr lang="it-IT" dirty="0" err="1" smtClean="0"/>
              <a:t>mc</a:t>
            </a:r>
            <a:r>
              <a:rPr lang="it-IT" dirty="0" smtClean="0"/>
              <a:t> in base alla posizione geografica.</a:t>
            </a:r>
          </a:p>
          <a:p>
            <a:pPr algn="just"/>
            <a:endParaRPr lang="it-IT" dirty="0" smtClean="0"/>
          </a:p>
          <a:p>
            <a:pPr algn="ctr"/>
            <a:r>
              <a:rPr lang="it-IT" sz="1600" b="1" dirty="0" smtClean="0"/>
              <a:t>volume x 30/40 </a:t>
            </a:r>
            <a:r>
              <a:rPr lang="it-IT" sz="1600" b="1" dirty="0" err="1" smtClean="0"/>
              <a:t>kcalorie</a:t>
            </a:r>
            <a:r>
              <a:rPr lang="it-IT" sz="1600" b="1" dirty="0" smtClean="0"/>
              <a:t> = valore espresso in </a:t>
            </a:r>
            <a:r>
              <a:rPr lang="it-IT" sz="1600" b="1" dirty="0" err="1" smtClean="0"/>
              <a:t>kcalorie</a:t>
            </a:r>
            <a:r>
              <a:rPr lang="it-IT" sz="1600" b="1" dirty="0" smtClean="0"/>
              <a:t> per il riscaldamento della stanza </a:t>
            </a:r>
          </a:p>
          <a:p>
            <a:pPr algn="ctr"/>
            <a:r>
              <a:rPr lang="it-IT" sz="1600" b="1" dirty="0" smtClean="0"/>
              <a:t>valore espresso in </a:t>
            </a:r>
            <a:r>
              <a:rPr lang="it-IT" sz="1600" b="1" dirty="0" err="1" smtClean="0"/>
              <a:t>kcalorie</a:t>
            </a:r>
            <a:r>
              <a:rPr lang="it-IT" sz="1600" b="1" dirty="0" smtClean="0"/>
              <a:t> / 0,86 = valore espresso in </a:t>
            </a:r>
            <a:r>
              <a:rPr lang="it-IT" sz="1600" b="1" dirty="0" err="1" smtClean="0"/>
              <a:t>kwatt</a:t>
            </a:r>
            <a:endParaRPr lang="it-IT" sz="1600" b="1" dirty="0" smtClean="0"/>
          </a:p>
          <a:p>
            <a:pPr algn="just"/>
            <a:endParaRPr lang="it-IT" dirty="0" smtClean="0"/>
          </a:p>
          <a:p>
            <a:pPr algn="just"/>
            <a:r>
              <a:rPr lang="it-IT" dirty="0" smtClean="0"/>
              <a:t>I termosifoni tradizionali sono formati dall'allineamento di elementi verticali detti elementi. Ogni elemento mediamente genera una potenza di 200 kcal (variabile in base al tipo di radiatore: da catalogo). </a:t>
            </a:r>
          </a:p>
          <a:p>
            <a:pPr algn="just"/>
            <a:endParaRPr lang="it-IT" dirty="0" smtClean="0"/>
          </a:p>
          <a:p>
            <a:pPr algn="ctr"/>
            <a:r>
              <a:rPr lang="it-IT" dirty="0" smtClean="0"/>
              <a:t>Ad esempio: per riscaldare una stanza di 60 </a:t>
            </a:r>
            <a:r>
              <a:rPr lang="it-IT" dirty="0" err="1" smtClean="0"/>
              <a:t>mc</a:t>
            </a:r>
            <a:r>
              <a:rPr lang="it-IT" dirty="0" smtClean="0"/>
              <a:t>. necessitano:</a:t>
            </a:r>
          </a:p>
          <a:p>
            <a:pPr algn="ctr"/>
            <a:r>
              <a:rPr lang="it-IT" dirty="0" smtClean="0"/>
              <a:t>60 </a:t>
            </a:r>
            <a:r>
              <a:rPr lang="it-IT" dirty="0" err="1" smtClean="0"/>
              <a:t>mc</a:t>
            </a:r>
            <a:r>
              <a:rPr lang="it-IT" dirty="0" smtClean="0"/>
              <a:t> x 35 kcal/</a:t>
            </a:r>
            <a:r>
              <a:rPr lang="it-IT" dirty="0" err="1" smtClean="0"/>
              <a:t>mc</a:t>
            </a:r>
            <a:r>
              <a:rPr lang="it-IT" dirty="0" smtClean="0"/>
              <a:t> = 2100 kcal /200 = 11 elementi.</a:t>
            </a:r>
            <a:endParaRPr lang="it-IT" dirty="0"/>
          </a:p>
        </p:txBody>
      </p:sp>
      <p:sp>
        <p:nvSpPr>
          <p:cNvPr id="16" name="Rettangolo 15"/>
          <p:cNvSpPr/>
          <p:nvPr/>
        </p:nvSpPr>
        <p:spPr>
          <a:xfrm>
            <a:off x="2195736" y="4437112"/>
            <a:ext cx="6048672" cy="792088"/>
          </a:xfrm>
          <a:prstGeom prst="rect">
            <a:avLst/>
          </a:prstGeom>
          <a:no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Comfort Termico</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9" name="Rettangolo 18"/>
          <p:cNvSpPr/>
          <p:nvPr/>
        </p:nvSpPr>
        <p:spPr>
          <a:xfrm>
            <a:off x="179512" y="1844824"/>
            <a:ext cx="8820472" cy="1200329"/>
          </a:xfrm>
          <a:prstGeom prst="rect">
            <a:avLst/>
          </a:prstGeom>
          <a:ln cmpd="dbl">
            <a:solidFill>
              <a:schemeClr val="tx1"/>
            </a:solidFill>
          </a:ln>
        </p:spPr>
        <p:txBody>
          <a:bodyPr wrap="square">
            <a:spAutoFit/>
          </a:bodyPr>
          <a:lstStyle/>
          <a:p>
            <a:r>
              <a:rPr lang="it-IT" dirty="0" smtClean="0"/>
              <a:t>Un impianto di </a:t>
            </a:r>
            <a:r>
              <a:rPr lang="it-IT" b="1" dirty="0" smtClean="0"/>
              <a:t>riscaldamento </a:t>
            </a:r>
            <a:r>
              <a:rPr lang="it-IT" dirty="0" smtClean="0"/>
              <a:t>è un impianto termico per la produzione e la distribuzione di:</a:t>
            </a:r>
          </a:p>
          <a:p>
            <a:endParaRPr lang="it-IT" dirty="0" smtClean="0"/>
          </a:p>
          <a:p>
            <a:r>
              <a:rPr lang="it-IT" dirty="0" smtClean="0"/>
              <a:t>• </a:t>
            </a:r>
            <a:r>
              <a:rPr lang="it-IT" b="1" dirty="0" smtClean="0"/>
              <a:t>calore</a:t>
            </a:r>
            <a:r>
              <a:rPr lang="it-IT" dirty="0" smtClean="0"/>
              <a:t>, per riscaldare ambienti civili, industriali e commerciali;</a:t>
            </a:r>
          </a:p>
          <a:p>
            <a:r>
              <a:rPr lang="it-IT" dirty="0" smtClean="0"/>
              <a:t>• </a:t>
            </a:r>
            <a:r>
              <a:rPr lang="it-IT" b="1" dirty="0" smtClean="0"/>
              <a:t>acqua calda sanitaria </a:t>
            </a:r>
            <a:r>
              <a:rPr lang="it-IT" dirty="0" smtClean="0"/>
              <a:t>atta al consumo umano.</a:t>
            </a:r>
            <a:endParaRPr lang="it-IT" dirty="0">
              <a:latin typeface="Arial" pitchFamily="34" charset="0"/>
              <a:cs typeface="Arial" pitchFamily="34" charset="0"/>
            </a:endParaRPr>
          </a:p>
        </p:txBody>
      </p:sp>
      <p:sp>
        <p:nvSpPr>
          <p:cNvPr id="15" name="Ovale 14"/>
          <p:cNvSpPr/>
          <p:nvPr/>
        </p:nvSpPr>
        <p:spPr>
          <a:xfrm>
            <a:off x="3203848" y="3212976"/>
            <a:ext cx="280831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t>SCOPO</a:t>
            </a:r>
            <a:endParaRPr lang="it-IT" sz="3600" b="1" dirty="0"/>
          </a:p>
        </p:txBody>
      </p:sp>
      <p:sp>
        <p:nvSpPr>
          <p:cNvPr id="22" name="Freccia in giù 21"/>
          <p:cNvSpPr/>
          <p:nvPr/>
        </p:nvSpPr>
        <p:spPr>
          <a:xfrm>
            <a:off x="4499992" y="4005064"/>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79512" y="5157192"/>
            <a:ext cx="8856984" cy="923330"/>
          </a:xfrm>
          <a:prstGeom prst="rect">
            <a:avLst/>
          </a:prstGeom>
        </p:spPr>
        <p:txBody>
          <a:bodyPr wrap="square">
            <a:spAutoFit/>
          </a:bodyPr>
          <a:lstStyle/>
          <a:p>
            <a:pPr algn="just"/>
            <a:r>
              <a:rPr lang="it-IT" dirty="0" smtClean="0"/>
              <a:t>Il benessere </a:t>
            </a:r>
            <a:r>
              <a:rPr lang="it-IT" dirty="0" err="1" smtClean="0"/>
              <a:t>biometereologico</a:t>
            </a:r>
            <a:r>
              <a:rPr lang="it-IT" dirty="0" smtClean="0"/>
              <a:t> dell’uomo implica una temperatura ideale di </a:t>
            </a:r>
            <a:r>
              <a:rPr lang="it-IT" b="1" dirty="0" smtClean="0"/>
              <a:t>18-24 °C</a:t>
            </a:r>
            <a:r>
              <a:rPr lang="it-IT" dirty="0" smtClean="0"/>
              <a:t> con umidità di </a:t>
            </a:r>
            <a:r>
              <a:rPr lang="it-IT" b="1" dirty="0" smtClean="0"/>
              <a:t>40-60%</a:t>
            </a:r>
            <a:r>
              <a:rPr lang="it-IT" dirty="0" smtClean="0"/>
              <a:t>. Nel periodo estivo, nei locali dotati di impianto di condizionamento, la temperatura viene mantenuta a circa </a:t>
            </a:r>
            <a:r>
              <a:rPr lang="it-IT" b="1" dirty="0" smtClean="0"/>
              <a:t>25° </a:t>
            </a:r>
            <a:r>
              <a:rPr lang="it-IT" dirty="0" smtClean="0"/>
              <a:t>con umidità relativa del </a:t>
            </a:r>
            <a:r>
              <a:rPr lang="it-IT" b="1" dirty="0" smtClean="0"/>
              <a:t>55%</a:t>
            </a:r>
            <a:r>
              <a:rPr lang="it-IT" dirty="0" smtClean="0"/>
              <a:t>.</a:t>
            </a:r>
            <a:endParaRPr lang="it-IT" dirty="0"/>
          </a:p>
        </p:txBody>
      </p:sp>
      <p:sp>
        <p:nvSpPr>
          <p:cNvPr id="24" name="Rettangolo arrotondato 23"/>
          <p:cNvSpPr/>
          <p:nvPr/>
        </p:nvSpPr>
        <p:spPr>
          <a:xfrm>
            <a:off x="1259632" y="4437112"/>
            <a:ext cx="6624736" cy="43204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solidFill>
              </a:rPr>
              <a:t>BENESSERE TERMOIGROMETRICO</a:t>
            </a:r>
            <a:endParaRPr lang="it-IT" sz="2800" b="1" dirty="0">
              <a:solidFill>
                <a:schemeClr val="tx2"/>
              </a:solidFill>
            </a:endParaRPr>
          </a:p>
        </p:txBody>
      </p:sp>
      <p:pic>
        <p:nvPicPr>
          <p:cNvPr id="25" name="Picture 8"/>
          <p:cNvPicPr>
            <a:picLocks noChangeAspect="1" noChangeArrowheads="1"/>
          </p:cNvPicPr>
          <p:nvPr/>
        </p:nvPicPr>
        <p:blipFill>
          <a:blip r:embed="rId4" cstate="print"/>
          <a:srcRect/>
          <a:stretch>
            <a:fillRect/>
          </a:stretch>
        </p:blipFill>
        <p:spPr bwMode="auto">
          <a:xfrm>
            <a:off x="4283968" y="1196682"/>
            <a:ext cx="648072" cy="576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t>DIMENSIONAMENTO e POSIZIONAMENTO RADIATORI</a:t>
            </a:r>
            <a:endParaRPr lang="it-IT" sz="24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4" name="Rettangolo 13"/>
          <p:cNvSpPr/>
          <p:nvPr/>
        </p:nvSpPr>
        <p:spPr>
          <a:xfrm>
            <a:off x="179512" y="1844824"/>
            <a:ext cx="5472608" cy="4247317"/>
          </a:xfrm>
          <a:prstGeom prst="rect">
            <a:avLst/>
          </a:prstGeom>
        </p:spPr>
        <p:txBody>
          <a:bodyPr wrap="square">
            <a:spAutoFit/>
          </a:bodyPr>
          <a:lstStyle/>
          <a:p>
            <a:pPr algn="just"/>
            <a:r>
              <a:rPr lang="it-IT" dirty="0" smtClean="0"/>
              <a:t>All'interno di un locale l'aria riscaldata si muove in modo diverso, secondo se il radiatore è collocato sotto la finestra e quindi in prossimità di una parete esterna, più fredda, oppure è appoggiato a una parete interna. Nel primo caso l'aria calda salendo verso il soffitto si distribuisce in modo più uniforme e perde meno gradi durante il suo percorso, garantendo un comfort migliore.</a:t>
            </a:r>
          </a:p>
          <a:p>
            <a:pPr algn="just"/>
            <a:r>
              <a:rPr lang="it-IT" dirty="0" smtClean="0"/>
              <a:t>Nel prevedere la misura dei corpi scaldanti, si deve aggiungere almeno </a:t>
            </a:r>
            <a:r>
              <a:rPr lang="it-IT" b="1" dirty="0" smtClean="0"/>
              <a:t>7.10 cm </a:t>
            </a:r>
            <a:r>
              <a:rPr lang="it-IT" dirty="0" smtClean="0"/>
              <a:t>per l'attacco e relativa valvola; all'altezza vanno aggiunti, in basso, almeno </a:t>
            </a:r>
            <a:r>
              <a:rPr lang="it-IT" b="1" dirty="0" smtClean="0"/>
              <a:t>10 cm </a:t>
            </a:r>
            <a:r>
              <a:rPr lang="it-IT" dirty="0" smtClean="0"/>
              <a:t>per il passaggio dell'aria e per la pulizia e, in alto, almeno </a:t>
            </a:r>
            <a:r>
              <a:rPr lang="it-IT" b="1" dirty="0" smtClean="0"/>
              <a:t>15 cm </a:t>
            </a:r>
            <a:r>
              <a:rPr lang="it-IT" dirty="0" smtClean="0"/>
              <a:t>per consentire il libero movimento ascensionale dell'aria calda; alla profondità vanno aggiunti almeno 3 cm di distanza dal filo della parete finita a cui si addossa il corpo scaldante.</a:t>
            </a:r>
            <a:endParaRPr lang="it-IT" dirty="0"/>
          </a:p>
        </p:txBody>
      </p:sp>
      <p:pic>
        <p:nvPicPr>
          <p:cNvPr id="3074" name="Picture 2"/>
          <p:cNvPicPr>
            <a:picLocks noChangeAspect="1" noChangeArrowheads="1"/>
          </p:cNvPicPr>
          <p:nvPr/>
        </p:nvPicPr>
        <p:blipFill>
          <a:blip r:embed="rId4" cstate="print"/>
          <a:srcRect/>
          <a:stretch>
            <a:fillRect/>
          </a:stretch>
        </p:blipFill>
        <p:spPr bwMode="auto">
          <a:xfrm>
            <a:off x="6156176" y="1196752"/>
            <a:ext cx="2304256" cy="2518406"/>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115626" y="3789040"/>
            <a:ext cx="2272798" cy="2448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t>RETE </a:t>
            </a:r>
            <a:r>
              <a:rPr lang="it-IT" sz="2000" b="1" dirty="0" err="1" smtClean="0"/>
              <a:t>DI</a:t>
            </a:r>
            <a:r>
              <a:rPr lang="it-IT" sz="2000" b="1" dirty="0" smtClean="0"/>
              <a:t> DISTRIBUZIONE</a:t>
            </a:r>
            <a:endParaRPr lang="it-IT" sz="24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07504" y="1325667"/>
            <a:ext cx="8928992" cy="2031325"/>
          </a:xfrm>
          <a:prstGeom prst="rect">
            <a:avLst/>
          </a:prstGeom>
        </p:spPr>
        <p:txBody>
          <a:bodyPr wrap="square">
            <a:spAutoFit/>
          </a:bodyPr>
          <a:lstStyle/>
          <a:p>
            <a:pPr algn="just"/>
            <a:r>
              <a:rPr lang="it-IT" dirty="0" smtClean="0"/>
              <a:t>                          È costituita essenzialmente dall’insieme delle tubazioni di mandata e di     ritorno, in </a:t>
            </a:r>
            <a:r>
              <a:rPr lang="it-IT" b="1" dirty="0" smtClean="0">
                <a:solidFill>
                  <a:srgbClr val="C00000"/>
                </a:solidFill>
              </a:rPr>
              <a:t>RAME, MULTISTRATO o PEX</a:t>
            </a:r>
            <a:r>
              <a:rPr lang="it-IT" dirty="0" smtClean="0"/>
              <a:t>, che collegano la caldaia ai termosifoni.</a:t>
            </a:r>
          </a:p>
          <a:p>
            <a:pPr algn="just"/>
            <a:endParaRPr lang="it-IT" dirty="0" smtClean="0"/>
          </a:p>
          <a:p>
            <a:pPr algn="just"/>
            <a:r>
              <a:rPr lang="it-IT" b="1" i="1" dirty="0" smtClean="0"/>
              <a:t>Vantaggi del </a:t>
            </a:r>
            <a:r>
              <a:rPr lang="it-IT" b="1" dirty="0" smtClean="0"/>
              <a:t>rame</a:t>
            </a:r>
            <a:r>
              <a:rPr lang="it-IT" dirty="0" smtClean="0"/>
              <a:t>: marcata manovrabilità e lavorabilità (piegatura a mano, riduzione dei pezzi speciali) e la possibilità di trovare in commercio anche tubi con diametri ridotti.</a:t>
            </a:r>
          </a:p>
          <a:p>
            <a:pPr algn="just"/>
            <a:r>
              <a:rPr lang="it-IT" b="1" i="1" dirty="0" smtClean="0"/>
              <a:t>Svantaggi del </a:t>
            </a:r>
            <a:r>
              <a:rPr lang="it-IT" b="1" dirty="0" smtClean="0"/>
              <a:t>rame</a:t>
            </a:r>
            <a:r>
              <a:rPr lang="it-IT" dirty="0" smtClean="0"/>
              <a:t>: soprattutto negli ultimi anni il costo ha subito un innalzamento considerevole.</a:t>
            </a:r>
            <a:endParaRPr lang="it-IT" dirty="0"/>
          </a:p>
        </p:txBody>
      </p:sp>
      <p:pic>
        <p:nvPicPr>
          <p:cNvPr id="4098" name="Picture 2"/>
          <p:cNvPicPr>
            <a:picLocks noChangeAspect="1" noChangeArrowheads="1"/>
          </p:cNvPicPr>
          <p:nvPr/>
        </p:nvPicPr>
        <p:blipFill>
          <a:blip r:embed="rId4" cstate="print"/>
          <a:srcRect/>
          <a:stretch>
            <a:fillRect/>
          </a:stretch>
        </p:blipFill>
        <p:spPr bwMode="auto">
          <a:xfrm>
            <a:off x="6084168" y="3645024"/>
            <a:ext cx="2846087" cy="2119426"/>
          </a:xfrm>
          <a:prstGeom prst="rect">
            <a:avLst/>
          </a:prstGeom>
          <a:noFill/>
          <a:ln w="9525">
            <a:noFill/>
            <a:miter lim="800000"/>
            <a:headEnd/>
            <a:tailEnd/>
          </a:ln>
        </p:spPr>
      </p:pic>
      <p:sp>
        <p:nvSpPr>
          <p:cNvPr id="15" name="Rettangolo 14"/>
          <p:cNvSpPr/>
          <p:nvPr/>
        </p:nvSpPr>
        <p:spPr>
          <a:xfrm>
            <a:off x="107504" y="3356992"/>
            <a:ext cx="5832648" cy="2862322"/>
          </a:xfrm>
          <a:prstGeom prst="rect">
            <a:avLst/>
          </a:prstGeom>
        </p:spPr>
        <p:txBody>
          <a:bodyPr wrap="square">
            <a:spAutoFit/>
          </a:bodyPr>
          <a:lstStyle/>
          <a:p>
            <a:pPr algn="just"/>
            <a:r>
              <a:rPr lang="it-IT" dirty="0" smtClean="0"/>
              <a:t>I tubi in </a:t>
            </a:r>
            <a:r>
              <a:rPr lang="it-IT" b="1" dirty="0" smtClean="0"/>
              <a:t>multistrato</a:t>
            </a:r>
            <a:r>
              <a:rPr lang="it-IT" dirty="0" smtClean="0"/>
              <a:t> sono costituiti dall'accoppiamento di materiale plastico e alluminio. Il costo è più basso,</a:t>
            </a:r>
          </a:p>
          <a:p>
            <a:pPr algn="just"/>
            <a:r>
              <a:rPr lang="it-IT" dirty="0" smtClean="0"/>
              <a:t>rispetto al rame, e maggiormente lavorabile. Sono caratterizzati da una ridotta rumorosità e una rugosità interna minore pertanto le perdite di carico sono basse. Viene usato anche negli impianti di distribuzione dell'acqua calda sanitaria. Rispetto ai tubi in solo </a:t>
            </a:r>
            <a:r>
              <a:rPr lang="it-IT" b="1" dirty="0" smtClean="0"/>
              <a:t>PEX </a:t>
            </a:r>
            <a:r>
              <a:rPr lang="it-IT" dirty="0" smtClean="0"/>
              <a:t>(polipropilene reticolato), la presenza dello strato di alluminio garantisce una barriera nei confronti dell'ossigeno e degli altri gas e ne aumenta la resistenza allo schiacciamento.</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t>RETE </a:t>
            </a:r>
            <a:r>
              <a:rPr lang="it-IT" sz="2000" b="1" dirty="0" err="1" smtClean="0"/>
              <a:t>DI</a:t>
            </a:r>
            <a:r>
              <a:rPr lang="it-IT" sz="2000" b="1" dirty="0" smtClean="0"/>
              <a:t> DISTRIBUZIONE</a:t>
            </a:r>
            <a:endParaRPr lang="it-IT" sz="24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4" name="Rettangolo 13"/>
          <p:cNvSpPr/>
          <p:nvPr/>
        </p:nvSpPr>
        <p:spPr>
          <a:xfrm>
            <a:off x="2843808" y="1862822"/>
            <a:ext cx="6120680" cy="2862322"/>
          </a:xfrm>
          <a:prstGeom prst="rect">
            <a:avLst/>
          </a:prstGeom>
        </p:spPr>
        <p:txBody>
          <a:bodyPr wrap="square">
            <a:spAutoFit/>
          </a:bodyPr>
          <a:lstStyle/>
          <a:p>
            <a:pPr algn="just"/>
            <a:r>
              <a:rPr lang="it-IT" dirty="0" smtClean="0"/>
              <a:t>Generalmente, negli impianti di riscaldamento di edifici civili, l’acqua calda (</a:t>
            </a:r>
            <a:r>
              <a:rPr lang="it-IT" b="1" dirty="0" smtClean="0"/>
              <a:t>tra i 50° ed i 90°C</a:t>
            </a:r>
            <a:r>
              <a:rPr lang="it-IT" dirty="0" smtClean="0"/>
              <a:t>) partendo dalla caldaia, percorre le tubazioni di mandata, riscalda i radiatori e quindi l’ambiente, e ritorna a temperatura più fredda alla caldaia stessa.</a:t>
            </a:r>
          </a:p>
          <a:p>
            <a:pPr algn="just"/>
            <a:r>
              <a:rPr lang="it-IT" dirty="0" smtClean="0"/>
              <a:t>Per limitare le dispersioni, le tubazioni della rete di distribuzione debbono essere protette da un adeguato strato di materiale isolante, il cui spessore, fissato dalla normativa, dipende dal diametro della tubazione, dal tipo di isolante, e dalla parete che attraversa.</a:t>
            </a:r>
            <a:endParaRPr lang="it-IT" dirty="0"/>
          </a:p>
        </p:txBody>
      </p:sp>
      <p:pic>
        <p:nvPicPr>
          <p:cNvPr id="5122" name="Picture 2"/>
          <p:cNvPicPr>
            <a:picLocks noChangeAspect="1" noChangeArrowheads="1"/>
          </p:cNvPicPr>
          <p:nvPr/>
        </p:nvPicPr>
        <p:blipFill>
          <a:blip r:embed="rId4" cstate="print"/>
          <a:srcRect/>
          <a:stretch>
            <a:fillRect/>
          </a:stretch>
        </p:blipFill>
        <p:spPr bwMode="auto">
          <a:xfrm>
            <a:off x="179512" y="1988840"/>
            <a:ext cx="2533650" cy="1495425"/>
          </a:xfrm>
          <a:prstGeom prst="rect">
            <a:avLst/>
          </a:prstGeom>
          <a:noFill/>
          <a:ln w="38100">
            <a:solidFill>
              <a:srgbClr val="C00000"/>
            </a:solid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94717" y="3501008"/>
            <a:ext cx="2505075" cy="1095375"/>
          </a:xfrm>
          <a:prstGeom prst="rect">
            <a:avLst/>
          </a:prstGeom>
          <a:noFill/>
          <a:ln w="38100">
            <a:solidFill>
              <a:srgbClr val="C00000"/>
            </a:solid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179512" y="4581128"/>
            <a:ext cx="2514600" cy="1095375"/>
          </a:xfrm>
          <a:prstGeom prst="rect">
            <a:avLst/>
          </a:prstGeom>
          <a:noFill/>
          <a:ln w="38100">
            <a:solidFill>
              <a:srgbClr val="C000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r>
              <a:rPr lang="it-IT" sz="2000" b="1" dirty="0" smtClean="0"/>
              <a:t>E S E M P I O</a:t>
            </a:r>
            <a:endParaRPr lang="it-IT" sz="24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2771800" y="548680"/>
            <a:ext cx="6264696" cy="5688632"/>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251520" y="3212976"/>
            <a:ext cx="2376264" cy="298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t>E S E M P I O</a:t>
            </a:r>
            <a:endParaRPr lang="it-IT" sz="24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331640" y="1268760"/>
            <a:ext cx="7632848" cy="2308324"/>
          </a:xfrm>
          <a:prstGeom prst="rect">
            <a:avLst/>
          </a:prstGeom>
        </p:spPr>
        <p:txBody>
          <a:bodyPr wrap="square">
            <a:spAutoFit/>
          </a:bodyPr>
          <a:lstStyle/>
          <a:p>
            <a:pPr algn="just"/>
            <a:r>
              <a:rPr lang="it-IT" b="1" dirty="0" smtClean="0">
                <a:solidFill>
                  <a:schemeClr val="tx2"/>
                </a:solidFill>
              </a:rPr>
              <a:t>Dimensioniamo un impianto di riscaldamento autonomo</a:t>
            </a:r>
            <a:r>
              <a:rPr lang="it-IT" dirty="0" smtClean="0"/>
              <a:t>, del tipo a collettori, per l'unità abitativa presa in considerazione nelle dispense relative agli impianti idrico-sanitari, assumendo un'altezza libera</a:t>
            </a:r>
          </a:p>
          <a:p>
            <a:pPr algn="just"/>
            <a:r>
              <a:rPr lang="it-IT" dirty="0" smtClean="0"/>
              <a:t>di piano pari a 2.90m. L'edificio ha un isolamento standard, con murature di tamponamento a cassa vuota e infissi dotati di vetri a doppia camera, ed è ubicato in una zona dove la temperatura esterna invernale media è pari a -5°.</a:t>
            </a:r>
          </a:p>
          <a:p>
            <a:pPr algn="just"/>
            <a:r>
              <a:rPr lang="it-IT" dirty="0" smtClean="0"/>
              <a:t>Dimensionamento della caldaia Stimando un coefficiente termico pari a 40 W/</a:t>
            </a:r>
            <a:r>
              <a:rPr lang="it-IT" dirty="0" err="1" smtClean="0"/>
              <a:t>mc</a:t>
            </a:r>
            <a:r>
              <a:rPr lang="it-IT" dirty="0" smtClean="0"/>
              <a:t> si ha:</a:t>
            </a:r>
            <a:endParaRPr lang="it-IT" dirty="0"/>
          </a:p>
        </p:txBody>
      </p:sp>
      <p:pic>
        <p:nvPicPr>
          <p:cNvPr id="7170" name="Picture 2"/>
          <p:cNvPicPr>
            <a:picLocks noChangeAspect="1" noChangeArrowheads="1"/>
          </p:cNvPicPr>
          <p:nvPr/>
        </p:nvPicPr>
        <p:blipFill>
          <a:blip r:embed="rId4" cstate="print"/>
          <a:srcRect/>
          <a:stretch>
            <a:fillRect/>
          </a:stretch>
        </p:blipFill>
        <p:spPr bwMode="auto">
          <a:xfrm>
            <a:off x="1475656" y="3645024"/>
            <a:ext cx="4343400" cy="809625"/>
          </a:xfrm>
          <a:prstGeom prst="rect">
            <a:avLst/>
          </a:prstGeom>
          <a:noFill/>
          <a:ln w="9525">
            <a:no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1547664" y="4581128"/>
            <a:ext cx="4320480" cy="461175"/>
          </a:xfrm>
          <a:prstGeom prst="rect">
            <a:avLst/>
          </a:prstGeom>
          <a:noFill/>
          <a:ln w="9525">
            <a:noFill/>
            <a:miter lim="800000"/>
            <a:headEnd/>
            <a:tailEnd/>
          </a:ln>
        </p:spPr>
      </p:pic>
      <p:sp>
        <p:nvSpPr>
          <p:cNvPr id="15" name="Rettangolo 14"/>
          <p:cNvSpPr/>
          <p:nvPr/>
        </p:nvSpPr>
        <p:spPr>
          <a:xfrm>
            <a:off x="4283968" y="5733256"/>
            <a:ext cx="3240360" cy="369332"/>
          </a:xfrm>
          <a:prstGeom prst="rect">
            <a:avLst/>
          </a:prstGeom>
        </p:spPr>
        <p:txBody>
          <a:bodyPr wrap="square">
            <a:spAutoFit/>
          </a:bodyPr>
          <a:lstStyle/>
          <a:p>
            <a:pPr algn="just"/>
            <a:r>
              <a:rPr lang="it-IT" dirty="0" smtClean="0"/>
              <a:t>Volume * 40 W/</a:t>
            </a:r>
            <a:r>
              <a:rPr lang="it-IT" dirty="0" err="1" smtClean="0"/>
              <a:t>mc</a:t>
            </a:r>
            <a:endParaRPr lang="it-IT" dirty="0"/>
          </a:p>
        </p:txBody>
      </p:sp>
      <p:sp>
        <p:nvSpPr>
          <p:cNvPr id="16" name="Freccia in giù 15"/>
          <p:cNvSpPr/>
          <p:nvPr/>
        </p:nvSpPr>
        <p:spPr>
          <a:xfrm>
            <a:off x="5076056" y="515719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t>E S E M P I O - Per la produzione di acqua sanitaria (ACS) </a:t>
            </a:r>
            <a:endParaRPr lang="it-IT"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7" name="Rettangolo 16"/>
          <p:cNvSpPr/>
          <p:nvPr/>
        </p:nvSpPr>
        <p:spPr>
          <a:xfrm>
            <a:off x="323528" y="1340768"/>
            <a:ext cx="8568952" cy="3693319"/>
          </a:xfrm>
          <a:prstGeom prst="rect">
            <a:avLst/>
          </a:prstGeom>
        </p:spPr>
        <p:txBody>
          <a:bodyPr wrap="square">
            <a:spAutoFit/>
          </a:bodyPr>
          <a:lstStyle/>
          <a:p>
            <a:pPr algn="ctr"/>
            <a:r>
              <a:rPr lang="it-IT" dirty="0" smtClean="0"/>
              <a:t>essendoci 2 bagni, abbiamo due possibilità:</a:t>
            </a:r>
          </a:p>
          <a:p>
            <a:pPr algn="just"/>
            <a:endParaRPr lang="it-IT" dirty="0" smtClean="0"/>
          </a:p>
          <a:p>
            <a:pPr marL="342900" indent="-342900" algn="just">
              <a:buAutoNum type="arabicPeriod"/>
            </a:pPr>
            <a:r>
              <a:rPr lang="it-IT" dirty="0" smtClean="0"/>
              <a:t>Assumiamo una produzione di ACS istantanea, cioè erogata direttamente dal generatore. Con un fabbisogno di 16 </a:t>
            </a:r>
            <a:r>
              <a:rPr lang="it-IT" dirty="0" err="1" smtClean="0"/>
              <a:t>lt</a:t>
            </a:r>
            <a:r>
              <a:rPr lang="it-IT" dirty="0" smtClean="0"/>
              <a:t>/min e un </a:t>
            </a:r>
            <a:r>
              <a:rPr lang="it-IT" b="1" dirty="0" smtClean="0">
                <a:latin typeface="Symbol" pitchFamily="18" charset="2"/>
              </a:rPr>
              <a:t>L</a:t>
            </a:r>
            <a:r>
              <a:rPr lang="it-IT" dirty="0" smtClean="0"/>
              <a:t>T=30° (40°-10°) avremo: </a:t>
            </a:r>
          </a:p>
          <a:p>
            <a:pPr marL="342900" indent="-342900" algn="ctr">
              <a:buAutoNum type="arabicPeriod"/>
            </a:pPr>
            <a:endParaRPr lang="it-IT" dirty="0" smtClean="0"/>
          </a:p>
          <a:p>
            <a:pPr marL="342900" indent="-342900" algn="ctr"/>
            <a:r>
              <a:rPr lang="sv-SE" dirty="0" smtClean="0"/>
              <a:t>16 lt/min x 60 min = 960 l/ora x 30 = 28800 Kcal/0.86 =33.5 kW</a:t>
            </a:r>
          </a:p>
          <a:p>
            <a:pPr algn="ctr"/>
            <a:endParaRPr lang="it-IT" dirty="0" smtClean="0"/>
          </a:p>
          <a:p>
            <a:pPr algn="ctr"/>
            <a:r>
              <a:rPr lang="it-IT" dirty="0" smtClean="0"/>
              <a:t>dovremo installare una caldaia da 35 kW</a:t>
            </a:r>
          </a:p>
          <a:p>
            <a:pPr algn="just"/>
            <a:endParaRPr lang="it-IT" dirty="0" smtClean="0"/>
          </a:p>
          <a:p>
            <a:pPr algn="just"/>
            <a:r>
              <a:rPr lang="it-IT" b="1" dirty="0" smtClean="0">
                <a:solidFill>
                  <a:schemeClr val="tx2"/>
                </a:solidFill>
              </a:rPr>
              <a:t>2. </a:t>
            </a:r>
            <a:r>
              <a:rPr lang="it-IT" dirty="0" smtClean="0"/>
              <a:t>In alternativa, per evitare sbalzi di temperatura oppure diminuzioni repentine della quantità d'acqua, si può accoppiare alla caldaia di potenza minore (24 kW) un bollitore interno (produzione di ACS ad accumulo) di capacità massima pari a 50 l, oppure una caldaia da 12 kW e bollitore esterno da 150 l .</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t>Dimensionamento dei radiatori</a:t>
            </a:r>
            <a:endParaRPr lang="it-IT"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331640" y="1196752"/>
            <a:ext cx="7632848" cy="923330"/>
          </a:xfrm>
          <a:prstGeom prst="rect">
            <a:avLst/>
          </a:prstGeom>
        </p:spPr>
        <p:txBody>
          <a:bodyPr wrap="square">
            <a:spAutoFit/>
          </a:bodyPr>
          <a:lstStyle/>
          <a:p>
            <a:pPr algn="just"/>
            <a:r>
              <a:rPr lang="it-IT" dirty="0" smtClean="0"/>
              <a:t>Dalla scheda tecnica dei radiatori adottati si ricava una potenza per elemento pari a 147 W. Assumendo pari a 35 kcal/</a:t>
            </a:r>
            <a:r>
              <a:rPr lang="it-IT" dirty="0" err="1" smtClean="0"/>
              <a:t>mc</a:t>
            </a:r>
            <a:r>
              <a:rPr lang="it-IT" dirty="0" smtClean="0"/>
              <a:t> il calore necessario a scaldare una stanza, si ricava il numero di elementi da assegnare a ogni singolo radiatore.</a:t>
            </a:r>
            <a:endParaRPr lang="it-IT" dirty="0"/>
          </a:p>
        </p:txBody>
      </p:sp>
      <p:pic>
        <p:nvPicPr>
          <p:cNvPr id="8194" name="Picture 2"/>
          <p:cNvPicPr>
            <a:picLocks noChangeAspect="1" noChangeArrowheads="1"/>
          </p:cNvPicPr>
          <p:nvPr/>
        </p:nvPicPr>
        <p:blipFill>
          <a:blip r:embed="rId4" cstate="print"/>
          <a:srcRect/>
          <a:stretch>
            <a:fillRect/>
          </a:stretch>
        </p:blipFill>
        <p:spPr bwMode="auto">
          <a:xfrm>
            <a:off x="1691680" y="2186448"/>
            <a:ext cx="5760640" cy="1808482"/>
          </a:xfrm>
          <a:prstGeom prst="rect">
            <a:avLst/>
          </a:prstGeom>
          <a:noFill/>
          <a:ln w="28575">
            <a:solidFill>
              <a:srgbClr val="C00000"/>
            </a:solid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3491880" y="4137992"/>
            <a:ext cx="2347382" cy="2171328"/>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Classificazione impianti di riscaldamento</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34818" name="Picture 2"/>
          <p:cNvPicPr>
            <a:picLocks noChangeAspect="1" noChangeArrowheads="1"/>
          </p:cNvPicPr>
          <p:nvPr/>
        </p:nvPicPr>
        <p:blipFill>
          <a:blip r:embed="rId4" cstate="print"/>
          <a:srcRect/>
          <a:stretch>
            <a:fillRect/>
          </a:stretch>
        </p:blipFill>
        <p:spPr bwMode="auto">
          <a:xfrm>
            <a:off x="251520" y="1772816"/>
            <a:ext cx="8676488" cy="4504642"/>
          </a:xfrm>
          <a:prstGeom prst="rect">
            <a:avLst/>
          </a:prstGeom>
          <a:noFill/>
          <a:ln w="38100">
            <a:solidFill>
              <a:schemeClr val="accent1">
                <a:shade val="50000"/>
              </a:schemeClr>
            </a:solidFill>
            <a:miter lim="800000"/>
            <a:headEnd/>
            <a:tailEnd/>
          </a:ln>
        </p:spPr>
      </p:pic>
      <p:sp>
        <p:nvSpPr>
          <p:cNvPr id="16" name="Rettangolo 15"/>
          <p:cNvSpPr/>
          <p:nvPr/>
        </p:nvSpPr>
        <p:spPr>
          <a:xfrm>
            <a:off x="4572000" y="4581128"/>
            <a:ext cx="3168352" cy="86409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395536" y="4005064"/>
            <a:ext cx="1656184" cy="792088"/>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Impianto Centralizzato</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sp>
        <p:nvSpPr>
          <p:cNvPr id="13" name="Rettangolo 12"/>
          <p:cNvSpPr/>
          <p:nvPr/>
        </p:nvSpPr>
        <p:spPr>
          <a:xfrm>
            <a:off x="179512" y="1336115"/>
            <a:ext cx="8784976" cy="4247317"/>
          </a:xfrm>
          <a:prstGeom prst="rect">
            <a:avLst/>
          </a:prstGeom>
        </p:spPr>
        <p:txBody>
          <a:bodyPr wrap="square">
            <a:spAutoFit/>
          </a:bodyPr>
          <a:lstStyle/>
          <a:p>
            <a:pPr algn="just"/>
            <a:r>
              <a:rPr lang="it-IT" dirty="0" smtClean="0"/>
              <a:t>                    Con un unico generatore di calore (</a:t>
            </a:r>
            <a:r>
              <a:rPr lang="it-IT" b="1" dirty="0" smtClean="0"/>
              <a:t>caldaia</a:t>
            </a:r>
            <a:r>
              <a:rPr lang="it-IT" dirty="0" smtClean="0"/>
              <a:t>), di grandi dimensioni, si riscaldano più unità immobiliari dell'edificio centralizzato. Il riscaldamento centralizzato è una delle formule più diffuse, nelle città, che consente ai singoli proprietari di non assumersi l'onere di gestione dell'impianto. </a:t>
            </a:r>
          </a:p>
          <a:p>
            <a:pPr algn="just"/>
            <a:r>
              <a:rPr lang="it-IT" dirty="0" smtClean="0"/>
              <a:t>Se, in un impianto centralizzato, si dota ogni radiatore delle apposite </a:t>
            </a:r>
            <a:r>
              <a:rPr lang="it-IT" b="1" dirty="0" smtClean="0"/>
              <a:t>valvole termostatiche</a:t>
            </a:r>
          </a:p>
          <a:p>
            <a:pPr algn="just"/>
            <a:r>
              <a:rPr lang="it-IT" dirty="0" smtClean="0"/>
              <a:t>Per regolare la temperatura stanza per stanza e l’impianto è fornito di </a:t>
            </a:r>
            <a:r>
              <a:rPr lang="it-IT" b="1" dirty="0" err="1" smtClean="0"/>
              <a:t>contabilizzatore</a:t>
            </a:r>
            <a:r>
              <a:rPr lang="it-IT" b="1" dirty="0" smtClean="0"/>
              <a:t> di calore </a:t>
            </a:r>
            <a:r>
              <a:rPr lang="it-IT" dirty="0" smtClean="0"/>
              <a:t>si può avere una diminuzione dei consumi anche del 20%.</a:t>
            </a:r>
          </a:p>
          <a:p>
            <a:pPr algn="just"/>
            <a:r>
              <a:rPr lang="it-IT" dirty="0" smtClean="0"/>
              <a:t>Il </a:t>
            </a:r>
            <a:r>
              <a:rPr lang="it-IT" dirty="0" err="1" smtClean="0"/>
              <a:t>contabilizzatore</a:t>
            </a:r>
            <a:r>
              <a:rPr lang="it-IT" dirty="0" smtClean="0"/>
              <a:t>, o ripartitore, permette il conteggio individuale dei consumi, ottenendo così una quantificazione del reale consumo termico e, di conseguenza, delle spese.</a:t>
            </a:r>
          </a:p>
          <a:p>
            <a:pPr algn="just"/>
            <a:r>
              <a:rPr lang="it-IT" dirty="0" smtClean="0"/>
              <a:t>Con l’uso si </a:t>
            </a:r>
            <a:r>
              <a:rPr lang="it-IT" b="1" dirty="0" smtClean="0"/>
              <a:t>cronotermostati </a:t>
            </a:r>
            <a:r>
              <a:rPr lang="it-IT" dirty="0" smtClean="0"/>
              <a:t>si è in grado di programmare temperature ed orari di accensione; contribuisce ad una migliore razionalizzazione dei consumi</a:t>
            </a:r>
          </a:p>
          <a:p>
            <a:pPr algn="just"/>
            <a:endParaRPr lang="it-IT" dirty="0" smtClean="0"/>
          </a:p>
          <a:p>
            <a:pPr algn="just"/>
            <a:endParaRPr lang="it-IT" dirty="0" smtClean="0"/>
          </a:p>
          <a:p>
            <a:pPr algn="just"/>
            <a:endParaRPr lang="it-IT" dirty="0" smtClean="0"/>
          </a:p>
          <a:p>
            <a:pPr algn="just"/>
            <a:endParaRPr lang="it-IT" dirty="0" smtClean="0"/>
          </a:p>
        </p:txBody>
      </p:sp>
      <p:pic>
        <p:nvPicPr>
          <p:cNvPr id="1026" name="Picture 2"/>
          <p:cNvPicPr>
            <a:picLocks noChangeAspect="1" noChangeArrowheads="1"/>
          </p:cNvPicPr>
          <p:nvPr/>
        </p:nvPicPr>
        <p:blipFill>
          <a:blip r:embed="rId4" cstate="print"/>
          <a:srcRect/>
          <a:stretch>
            <a:fillRect/>
          </a:stretch>
        </p:blipFill>
        <p:spPr bwMode="auto">
          <a:xfrm>
            <a:off x="611560" y="4797152"/>
            <a:ext cx="2439800" cy="129614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147170" y="4437112"/>
            <a:ext cx="1504950" cy="172402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876256" y="4509120"/>
            <a:ext cx="1440160" cy="1742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61665"/>
          </a:xfrm>
          <a:prstGeom prst="rect">
            <a:avLst/>
          </a:prstGeom>
          <a:noFill/>
          <a:ln w="9525">
            <a:noFill/>
            <a:miter lim="800000"/>
            <a:headEnd/>
            <a:tailEnd/>
          </a:ln>
        </p:spPr>
        <p:txBody>
          <a:bodyPr wrap="square">
            <a:spAutoFit/>
          </a:bodyPr>
          <a:lstStyle/>
          <a:p>
            <a:pPr algn="ctr"/>
            <a:r>
              <a:rPr lang="it-IT" sz="2400" b="1" dirty="0" smtClean="0"/>
              <a:t>Riscaldamento centralizzato a colonne montanti</a:t>
            </a:r>
            <a:endParaRPr lang="it-IT" sz="28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331640" y="1336129"/>
            <a:ext cx="2543175" cy="4829175"/>
          </a:xfrm>
          <a:prstGeom prst="rect">
            <a:avLst/>
          </a:prstGeom>
          <a:noFill/>
          <a:ln w="22225">
            <a:solidFill>
              <a:srgbClr val="FF0000"/>
            </a:solidFill>
            <a:miter lim="800000"/>
            <a:headEnd/>
            <a:tailEnd/>
          </a:ln>
        </p:spPr>
      </p:pic>
      <p:sp>
        <p:nvSpPr>
          <p:cNvPr id="13" name="Rettangolo 12"/>
          <p:cNvSpPr/>
          <p:nvPr/>
        </p:nvSpPr>
        <p:spPr>
          <a:xfrm>
            <a:off x="4139952" y="2132856"/>
            <a:ext cx="4644008" cy="2862322"/>
          </a:xfrm>
          <a:prstGeom prst="rect">
            <a:avLst/>
          </a:prstGeom>
        </p:spPr>
        <p:txBody>
          <a:bodyPr wrap="square">
            <a:spAutoFit/>
          </a:bodyPr>
          <a:lstStyle/>
          <a:p>
            <a:pPr algn="just"/>
            <a:r>
              <a:rPr lang="it-IT" dirty="0" smtClean="0"/>
              <a:t>Questa tipologia impiantistica </a:t>
            </a:r>
            <a:r>
              <a:rPr lang="it-IT" b="1" dirty="0" smtClean="0">
                <a:solidFill>
                  <a:srgbClr val="FF0000"/>
                </a:solidFill>
              </a:rPr>
              <a:t>non è più applicabile alle nuove costruzioni </a:t>
            </a:r>
            <a:r>
              <a:rPr lang="it-IT" dirty="0" smtClean="0"/>
              <a:t>o a quelle esistenti per le quali è prevista la realizzazione di un nuovo impianto di riscaldamento. La normativa di riferimento è la </a:t>
            </a:r>
            <a:r>
              <a:rPr lang="it-IT" b="1" dirty="0" smtClean="0"/>
              <a:t>Legge 10/91 </a:t>
            </a:r>
            <a:r>
              <a:rPr lang="it-IT" dirty="0" smtClean="0"/>
              <a:t>(art. 26) che prevede che gli impianti debbano essere realizzati in modo tale da consentire l’adozione di sistemi di termoregolazione e contabilizzazione del calore per ogni singola unità immobiliare.</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61665"/>
          </a:xfrm>
          <a:prstGeom prst="rect">
            <a:avLst/>
          </a:prstGeom>
          <a:noFill/>
          <a:ln w="9525">
            <a:noFill/>
            <a:miter lim="800000"/>
            <a:headEnd/>
            <a:tailEnd/>
          </a:ln>
        </p:spPr>
        <p:txBody>
          <a:bodyPr wrap="square">
            <a:spAutoFit/>
          </a:bodyPr>
          <a:lstStyle/>
          <a:p>
            <a:pPr algn="ctr"/>
            <a:r>
              <a:rPr lang="it-IT" sz="2400" b="1" dirty="0" smtClean="0"/>
              <a:t>Riscaldamento centralizzato a collettori</a:t>
            </a:r>
            <a:endParaRPr lang="it-IT" sz="28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403648" y="1268760"/>
            <a:ext cx="2495550" cy="4819650"/>
          </a:xfrm>
          <a:prstGeom prst="rect">
            <a:avLst/>
          </a:prstGeom>
          <a:noFill/>
          <a:ln w="47625">
            <a:solidFill>
              <a:schemeClr val="tx2"/>
            </a:solidFill>
            <a:miter lim="800000"/>
            <a:headEnd/>
            <a:tailEnd/>
          </a:ln>
        </p:spPr>
      </p:pic>
      <p:sp>
        <p:nvSpPr>
          <p:cNvPr id="14" name="Rettangolo 13"/>
          <p:cNvSpPr/>
          <p:nvPr/>
        </p:nvSpPr>
        <p:spPr>
          <a:xfrm>
            <a:off x="3995936" y="1268760"/>
            <a:ext cx="4824536" cy="2585323"/>
          </a:xfrm>
          <a:prstGeom prst="rect">
            <a:avLst/>
          </a:prstGeom>
        </p:spPr>
        <p:txBody>
          <a:bodyPr wrap="square">
            <a:spAutoFit/>
          </a:bodyPr>
          <a:lstStyle/>
          <a:p>
            <a:pPr algn="just"/>
            <a:r>
              <a:rPr lang="it-IT" dirty="0" smtClean="0"/>
              <a:t>La produzione del calore è sempre centralizzata, ma le colonne montanti vengono notevolmente diminuite e aumentano le reti di distribuzione orizzontale autonome per appartamento. L’impianto </a:t>
            </a:r>
            <a:r>
              <a:rPr lang="it-IT" b="1" dirty="0" smtClean="0"/>
              <a:t>è caratterizzato da uno speciale collettore doppio</a:t>
            </a:r>
            <a:r>
              <a:rPr lang="it-IT" dirty="0" smtClean="0"/>
              <a:t> che consente un alternarsi degli attacchi di mandata e ritorno, di modo da ridurre il più possibile gli accavallamenti dei tubi posti a pavimento.</a:t>
            </a:r>
            <a:endParaRPr lang="it-IT" dirty="0"/>
          </a:p>
        </p:txBody>
      </p:sp>
      <p:pic>
        <p:nvPicPr>
          <p:cNvPr id="3074" name="Picture 2"/>
          <p:cNvPicPr>
            <a:picLocks noChangeAspect="1" noChangeArrowheads="1"/>
          </p:cNvPicPr>
          <p:nvPr/>
        </p:nvPicPr>
        <p:blipFill>
          <a:blip r:embed="rId5" cstate="print"/>
          <a:srcRect/>
          <a:stretch>
            <a:fillRect/>
          </a:stretch>
        </p:blipFill>
        <p:spPr bwMode="auto">
          <a:xfrm>
            <a:off x="5148064" y="4005064"/>
            <a:ext cx="2795389" cy="1847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61665"/>
          </a:xfrm>
          <a:prstGeom prst="rect">
            <a:avLst/>
          </a:prstGeom>
          <a:noFill/>
          <a:ln w="9525">
            <a:noFill/>
            <a:miter lim="800000"/>
            <a:headEnd/>
            <a:tailEnd/>
          </a:ln>
        </p:spPr>
        <p:txBody>
          <a:bodyPr wrap="square">
            <a:spAutoFit/>
          </a:bodyPr>
          <a:lstStyle/>
          <a:p>
            <a:pPr algn="ctr"/>
            <a:r>
              <a:rPr lang="it-IT" sz="2400" b="1" dirty="0" smtClean="0"/>
              <a:t>Riscaldamento centralizzato a </a:t>
            </a:r>
            <a:r>
              <a:rPr lang="it-IT" sz="2400" b="1" dirty="0" err="1" smtClean="0"/>
              <a:t>monotubo</a:t>
            </a:r>
            <a:endParaRPr lang="it-IT" sz="2800" b="1"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403648" y="1268760"/>
            <a:ext cx="2495550" cy="4857750"/>
          </a:xfrm>
          <a:prstGeom prst="rect">
            <a:avLst/>
          </a:prstGeom>
          <a:noFill/>
          <a:ln w="19050">
            <a:solidFill>
              <a:schemeClr val="accent1"/>
            </a:solidFill>
            <a:miter lim="800000"/>
            <a:headEnd/>
            <a:tailEnd/>
          </a:ln>
        </p:spPr>
      </p:pic>
      <p:sp>
        <p:nvSpPr>
          <p:cNvPr id="13" name="Rettangolo 12"/>
          <p:cNvSpPr/>
          <p:nvPr/>
        </p:nvSpPr>
        <p:spPr>
          <a:xfrm>
            <a:off x="4067944" y="2780928"/>
            <a:ext cx="4572000" cy="1477328"/>
          </a:xfrm>
          <a:prstGeom prst="rect">
            <a:avLst/>
          </a:prstGeom>
        </p:spPr>
        <p:txBody>
          <a:bodyPr>
            <a:spAutoFit/>
          </a:bodyPr>
          <a:lstStyle/>
          <a:p>
            <a:pPr algn="just"/>
            <a:r>
              <a:rPr lang="it-IT" dirty="0" smtClean="0"/>
              <a:t>Il principio su cui si basano gli </a:t>
            </a:r>
            <a:r>
              <a:rPr lang="it-IT" b="1" dirty="0" smtClean="0"/>
              <a:t>impianti a </a:t>
            </a:r>
            <a:r>
              <a:rPr lang="it-IT" b="1" dirty="0" err="1" smtClean="0"/>
              <a:t>monotubo</a:t>
            </a:r>
            <a:r>
              <a:rPr lang="it-IT" dirty="0" smtClean="0"/>
              <a:t> è quello di collegare sia l’entrata che l’uscita dei corpi scaldanti ad un unico tubo che li alimenta in sequenza, formando un </a:t>
            </a:r>
            <a:r>
              <a:rPr lang="it-IT" b="1" dirty="0" smtClean="0"/>
              <a:t>circuito idraulico ad anello</a:t>
            </a:r>
            <a:r>
              <a:rPr lang="it-IT" dirty="0" smtClean="0"/>
              <a:t>.</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Temperatura massima di progetto</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79512" y="2420888"/>
            <a:ext cx="8765456" cy="2342566"/>
          </a:xfrm>
          <a:prstGeom prst="rect">
            <a:avLst/>
          </a:prstGeom>
          <a:noFill/>
          <a:ln w="57150">
            <a:solidFill>
              <a:srgbClr val="FF0000"/>
            </a:solidFill>
            <a:miter lim="800000"/>
            <a:headEnd/>
            <a:tailEnd/>
          </a:ln>
        </p:spPr>
      </p:pic>
      <p:sp>
        <p:nvSpPr>
          <p:cNvPr id="13" name="Rettangolo 12"/>
          <p:cNvSpPr/>
          <p:nvPr/>
        </p:nvSpPr>
        <p:spPr>
          <a:xfrm>
            <a:off x="2555776" y="1556792"/>
            <a:ext cx="4572000" cy="369332"/>
          </a:xfrm>
          <a:prstGeom prst="rect">
            <a:avLst/>
          </a:prstGeom>
        </p:spPr>
        <p:txBody>
          <a:bodyPr>
            <a:spAutoFit/>
          </a:bodyPr>
          <a:lstStyle/>
          <a:p>
            <a:pPr algn="just"/>
            <a:r>
              <a:rPr lang="it-IT" dirty="0" smtClean="0"/>
              <a:t>Ai fini progettuali è fondamentale stabilire:</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2"/>
          <p:cNvGrpSpPr/>
          <p:nvPr/>
        </p:nvGrpSpPr>
        <p:grpSpPr>
          <a:xfrm>
            <a:off x="0" y="0"/>
            <a:ext cx="9144000" cy="6858000"/>
            <a:chOff x="0" y="0"/>
            <a:chExt cx="9144000" cy="6858000"/>
          </a:xfrm>
          <a:solidFill>
            <a:schemeClr val="accent1">
              <a:lumMod val="40000"/>
              <a:lumOff val="60000"/>
            </a:schemeClr>
          </a:solidFill>
        </p:grpSpPr>
        <p:pic>
          <p:nvPicPr>
            <p:cNvPr id="9" name="Picture 147"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3572" t="18750" r="3320"/>
            <a:stretch>
              <a:fillRect/>
            </a:stretch>
          </p:blipFill>
          <p:spPr bwMode="auto">
            <a:xfrm rot="10800000">
              <a:off x="0" y="6357958"/>
              <a:ext cx="9144000" cy="500042"/>
            </a:xfrm>
            <a:prstGeom prst="rect">
              <a:avLst/>
            </a:prstGeom>
            <a:grpFill/>
            <a:ln>
              <a:noFill/>
            </a:ln>
            <a:extLst/>
          </p:spPr>
        </p:pic>
        <p:pic>
          <p:nvPicPr>
            <p:cNvPr id="12" name="Picture 144" descr="anidis"/>
            <p:cNvPicPr>
              <a:picLocks noChangeAspect="1" noChangeArrowheads="1"/>
            </p:cNvPicPr>
            <p:nvPr/>
          </p:nvPicPr>
          <p:blipFill>
            <a:blip r:embed="rId2" cstate="print">
              <a:duotone>
                <a:prstClr val="black"/>
                <a:schemeClr val="tx2">
                  <a:tint val="45000"/>
                  <a:satMod val="400000"/>
                </a:schemeClr>
              </a:duotone>
              <a:lum bright="7000" contrast="50000"/>
              <a:extLst/>
            </a:blip>
            <a:srcRect l="787" r="98805"/>
            <a:stretch>
              <a:fillRect/>
            </a:stretch>
          </p:blipFill>
          <p:spPr bwMode="auto">
            <a:xfrm>
              <a:off x="0" y="0"/>
              <a:ext cx="9144000" cy="1124744"/>
            </a:xfrm>
            <a:prstGeom prst="rect">
              <a:avLst/>
            </a:prstGeom>
            <a:grpFill/>
            <a:ln>
              <a:noFill/>
            </a:ln>
            <a:extLst/>
          </p:spPr>
        </p:pic>
      </p:grpSp>
      <p:sp>
        <p:nvSpPr>
          <p:cNvPr id="7" name="CasellaDiTesto 21"/>
          <p:cNvSpPr txBox="1">
            <a:spLocks noChangeArrowheads="1"/>
          </p:cNvSpPr>
          <p:nvPr/>
        </p:nvSpPr>
        <p:spPr bwMode="auto">
          <a:xfrm>
            <a:off x="1259632" y="611396"/>
            <a:ext cx="7884368" cy="400110"/>
          </a:xfrm>
          <a:prstGeom prst="rect">
            <a:avLst/>
          </a:prstGeom>
          <a:noFill/>
          <a:ln w="9525">
            <a:noFill/>
            <a:miter lim="800000"/>
            <a:headEnd/>
            <a:tailEnd/>
          </a:ln>
        </p:spPr>
        <p:txBody>
          <a:bodyPr wrap="square">
            <a:spAutoFit/>
          </a:bodyPr>
          <a:lstStyle/>
          <a:p>
            <a:pPr algn="ctr"/>
            <a:r>
              <a:rPr lang="it-IT" sz="2000" b="1" dirty="0" smtClean="0">
                <a:latin typeface="Arial" pitchFamily="34" charset="0"/>
                <a:cs typeface="Arial" pitchFamily="34" charset="0"/>
              </a:rPr>
              <a:t>Impianto Autonomo</a:t>
            </a:r>
            <a:endParaRPr lang="it-IT" sz="2400" i="1" dirty="0">
              <a:cs typeface="Arial" charset="0"/>
            </a:endParaRPr>
          </a:p>
        </p:txBody>
      </p:sp>
      <p:sp>
        <p:nvSpPr>
          <p:cNvPr id="8" name="CasellaDiTesto 7"/>
          <p:cNvSpPr txBox="1"/>
          <p:nvPr/>
        </p:nvSpPr>
        <p:spPr>
          <a:xfrm>
            <a:off x="0" y="0"/>
            <a:ext cx="9144000" cy="523220"/>
          </a:xfrm>
          <a:prstGeom prst="rect">
            <a:avLst/>
          </a:prstGeom>
          <a:noFill/>
        </p:spPr>
        <p:txBody>
          <a:bodyPr wrap="square">
            <a:spAutoFit/>
          </a:bodyPr>
          <a:lstStyle/>
          <a:p>
            <a:pPr algn="ctr">
              <a:defRPr/>
            </a:pPr>
            <a:r>
              <a:rPr lang="it-IT" sz="1600" i="1" dirty="0" smtClean="0">
                <a:solidFill>
                  <a:schemeClr val="accent5">
                    <a:lumMod val="40000"/>
                    <a:lumOff val="60000"/>
                  </a:schemeClr>
                </a:solidFill>
                <a:latin typeface="Arial" pitchFamily="34" charset="0"/>
                <a:cs typeface="Arial" pitchFamily="34" charset="0"/>
              </a:rPr>
              <a:t>Progettazione Costruzioni Impianti</a:t>
            </a:r>
          </a:p>
          <a:p>
            <a:pPr algn="ctr" fontAlgn="auto">
              <a:spcBef>
                <a:spcPts val="0"/>
              </a:spcBef>
              <a:spcAft>
                <a:spcPts val="0"/>
              </a:spcAft>
              <a:defRPr/>
            </a:pPr>
            <a:endParaRPr lang="it-IT" sz="1200" i="1" dirty="0">
              <a:solidFill>
                <a:schemeClr val="accent5">
                  <a:lumMod val="40000"/>
                  <a:lumOff val="60000"/>
                </a:schemeClr>
              </a:solidFill>
              <a:latin typeface="Arial" pitchFamily="34" charset="0"/>
              <a:cs typeface="Arial" pitchFamily="34" charset="0"/>
            </a:endParaRPr>
          </a:p>
        </p:txBody>
      </p:sp>
      <p:sp>
        <p:nvSpPr>
          <p:cNvPr id="11" name="Segnaposto piè di pagina 18"/>
          <p:cNvSpPr>
            <a:spLocks noGrp="1"/>
          </p:cNvSpPr>
          <p:nvPr>
            <p:ph type="ftr" sz="quarter" idx="11"/>
          </p:nvPr>
        </p:nvSpPr>
        <p:spPr>
          <a:xfrm>
            <a:off x="0" y="6309320"/>
            <a:ext cx="9144000" cy="428628"/>
          </a:xfrm>
        </p:spPr>
        <p:txBody>
          <a:bodyPr/>
          <a:lstStyle/>
          <a:p>
            <a:pPr>
              <a:defRPr/>
            </a:pPr>
            <a:r>
              <a:rPr lang="it-IT" sz="1600" dirty="0" smtClean="0">
                <a:solidFill>
                  <a:schemeClr val="tx2"/>
                </a:solidFill>
                <a:latin typeface="Arial" pitchFamily="34" charset="0"/>
                <a:cs typeface="Arial" pitchFamily="34" charset="0"/>
              </a:rPr>
              <a:t>Anno Scolastico 2014/15</a:t>
            </a:r>
            <a:endParaRPr lang="it-IT" sz="1600" dirty="0">
              <a:solidFill>
                <a:schemeClr val="tx2">
                  <a:lumMod val="7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07504" y="548680"/>
            <a:ext cx="1152128" cy="108012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1763688" y="1196751"/>
            <a:ext cx="5745681" cy="5104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TotalTime>
  <Words>2214</Words>
  <Application>Microsoft Office PowerPoint</Application>
  <PresentationFormat>On-screen Show (4:3)</PresentationFormat>
  <Paragraphs>155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Unicode MS</vt:lpstr>
      <vt:lpstr>Arial</vt:lpstr>
      <vt:lpstr>Arial Black</vt:lpstr>
      <vt:lpstr>Calibri</vt:lpstr>
      <vt:lpstr>Symbol</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Vip</dc:creator>
  <cp:lastModifiedBy>Angelo Farina</cp:lastModifiedBy>
  <cp:revision>335</cp:revision>
  <dcterms:created xsi:type="dcterms:W3CDTF">2013-06-28T16:36:51Z</dcterms:created>
  <dcterms:modified xsi:type="dcterms:W3CDTF">2015-05-27T07:36:17Z</dcterms:modified>
</cp:coreProperties>
</file>